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67" r:id="rId2"/>
    <p:sldId id="256" r:id="rId3"/>
    <p:sldId id="257" r:id="rId4"/>
    <p:sldId id="258" r:id="rId5"/>
    <p:sldId id="259" r:id="rId6"/>
    <p:sldId id="261" r:id="rId7"/>
    <p:sldId id="260" r:id="rId8"/>
    <p:sldId id="293" r:id="rId9"/>
    <p:sldId id="262" r:id="rId10"/>
    <p:sldId id="269" r:id="rId11"/>
    <p:sldId id="268" r:id="rId12"/>
    <p:sldId id="274" r:id="rId13"/>
    <p:sldId id="294" r:id="rId14"/>
    <p:sldId id="276" r:id="rId15"/>
    <p:sldId id="277" r:id="rId16"/>
    <p:sldId id="275" r:id="rId17"/>
    <p:sldId id="290" r:id="rId18"/>
    <p:sldId id="291" r:id="rId19"/>
    <p:sldId id="279" r:id="rId20"/>
    <p:sldId id="292" r:id="rId21"/>
    <p:sldId id="278" r:id="rId22"/>
    <p:sldId id="280" r:id="rId23"/>
    <p:sldId id="271" r:id="rId24"/>
    <p:sldId id="270" r:id="rId25"/>
    <p:sldId id="272" r:id="rId26"/>
    <p:sldId id="273" r:id="rId27"/>
    <p:sldId id="281" r:id="rId28"/>
    <p:sldId id="282" r:id="rId29"/>
    <p:sldId id="283" r:id="rId30"/>
    <p:sldId id="284" r:id="rId31"/>
    <p:sldId id="285" r:id="rId32"/>
    <p:sldId id="286" r:id="rId33"/>
    <p:sldId id="287" r:id="rId34"/>
    <p:sldId id="288" r:id="rId35"/>
    <p:sldId id="289" r:id="rId36"/>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24" autoAdjust="0"/>
  </p:normalViewPr>
  <p:slideViewPr>
    <p:cSldViewPr>
      <p:cViewPr varScale="1">
        <p:scale>
          <a:sx n="65" d="100"/>
          <a:sy n="65" d="100"/>
        </p:scale>
        <p:origin x="-1440" y="-108"/>
      </p:cViewPr>
      <p:guideLst>
        <p:guide orient="horz" pos="2160"/>
        <p:guide pos="2880"/>
      </p:guideLst>
    </p:cSldViewPr>
  </p:slideViewPr>
  <p:notesTextViewPr>
    <p:cViewPr>
      <p:scale>
        <a:sx n="100" d="100"/>
        <a:sy n="100" d="100"/>
      </p:scale>
      <p:origin x="0" y="0"/>
    </p:cViewPr>
  </p:notesTextViewPr>
  <p:notesViewPr>
    <p:cSldViewPr>
      <p:cViewPr varScale="1">
        <p:scale>
          <a:sx n="79" d="100"/>
          <a:sy n="79" d="100"/>
        </p:scale>
        <p:origin x="-1998" y="-96"/>
      </p:cViewPr>
      <p:guideLst>
        <p:guide orient="horz" pos="2957"/>
        <p:guide pos="2237"/>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05FC5D01-4368-4837-8B86-F676F99BFA77}" type="datetimeFigureOut">
              <a:rPr lang="en-US" smtClean="0"/>
              <a:pPr/>
              <a:t>9/26/2016</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D1D885AA-31F1-4389-A9CF-54FBA4E5C2C5}"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BDB24B89-7B21-4FB4-8DA7-14B2EE463A83}" type="datetimeFigureOut">
              <a:rPr lang="en-US" smtClean="0"/>
              <a:pPr/>
              <a:t>9/26/2016</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8526C5EF-056A-4BB2-BDCF-4753B020991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900" dirty="0"/>
              <a:t> Mention the other storms (Essex/Richmond/Lancaster, Mecklenburg/Patrick/Fluvanna)</a:t>
            </a:r>
          </a:p>
          <a:p>
            <a:pPr>
              <a:buFont typeface="Arial" pitchFamily="34" charset="0"/>
              <a:buChar char="•"/>
            </a:pPr>
            <a:r>
              <a:rPr lang="en-US" sz="1900" dirty="0"/>
              <a:t> </a:t>
            </a:r>
          </a:p>
        </p:txBody>
      </p:sp>
      <p:sp>
        <p:nvSpPr>
          <p:cNvPr id="4" name="Slide Number Placeholder 3"/>
          <p:cNvSpPr>
            <a:spLocks noGrp="1"/>
          </p:cNvSpPr>
          <p:nvPr>
            <p:ph type="sldNum" sz="quarter" idx="10"/>
          </p:nvPr>
        </p:nvSpPr>
        <p:spPr/>
        <p:txBody>
          <a:bodyPr/>
          <a:lstStyle/>
          <a:p>
            <a:fld id="{8526C5EF-056A-4BB2-BDCF-4753B020991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900" dirty="0"/>
              <a:t> Severe thunderstorm warning issued for Sussex, Surry,   </a:t>
            </a:r>
          </a:p>
          <a:p>
            <a:r>
              <a:rPr lang="en-US" sz="1900" dirty="0"/>
              <a:t>  &amp; Prince George Counties at 1420 moving NE 45 mph</a:t>
            </a:r>
          </a:p>
          <a:p>
            <a:pPr>
              <a:buFont typeface="Arial" pitchFamily="34" charset="0"/>
              <a:buChar char="•"/>
            </a:pPr>
            <a:r>
              <a:rPr lang="en-US" sz="1900" dirty="0"/>
              <a:t> Anticipated to arrive in Waverly at 1435</a:t>
            </a:r>
          </a:p>
          <a:p>
            <a:pPr>
              <a:buFont typeface="Arial" pitchFamily="34" charset="0"/>
              <a:buChar char="•"/>
            </a:pPr>
            <a:r>
              <a:rPr lang="en-US" sz="1900" dirty="0"/>
              <a:t> Capable of producing 70 mph winds</a:t>
            </a:r>
          </a:p>
          <a:p>
            <a:pPr>
              <a:buFont typeface="Arial" pitchFamily="34" charset="0"/>
              <a:buChar char="•"/>
            </a:pPr>
            <a:r>
              <a:rPr lang="en-US" sz="1900" dirty="0"/>
              <a:t> Indicates storm could possibly produce tornadoes</a:t>
            </a:r>
          </a:p>
        </p:txBody>
      </p:sp>
      <p:sp>
        <p:nvSpPr>
          <p:cNvPr id="4" name="Slide Number Placeholder 3"/>
          <p:cNvSpPr>
            <a:spLocks noGrp="1"/>
          </p:cNvSpPr>
          <p:nvPr>
            <p:ph type="sldNum" sz="quarter" idx="10"/>
          </p:nvPr>
        </p:nvSpPr>
        <p:spPr/>
        <p:txBody>
          <a:bodyPr/>
          <a:lstStyle/>
          <a:p>
            <a:fld id="{8526C5EF-056A-4BB2-BDCF-4753B020991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buFont typeface="Arial" pitchFamily="34" charset="0"/>
              <a:buChar char="•"/>
            </a:pPr>
            <a:r>
              <a:rPr lang="en-US" sz="1900" dirty="0"/>
              <a:t> Tornado warning issued at 1437 – storm located over       </a:t>
            </a:r>
          </a:p>
          <a:p>
            <a:r>
              <a:rPr lang="en-US" sz="1900" dirty="0"/>
              <a:t>   Waverly moving NE 45 mph</a:t>
            </a:r>
          </a:p>
          <a:p>
            <a:pPr>
              <a:buFont typeface="Arial" pitchFamily="34" charset="0"/>
              <a:buChar char="•"/>
            </a:pPr>
            <a:r>
              <a:rPr lang="en-US" sz="1900" dirty="0"/>
              <a:t> 1443 VSP trooper receives call via SIRS from Sussex  </a:t>
            </a:r>
          </a:p>
          <a:p>
            <a:r>
              <a:rPr lang="en-US" sz="1900" dirty="0"/>
              <a:t>   dispatch regarding people trapped from a tornado in  </a:t>
            </a:r>
          </a:p>
          <a:p>
            <a:r>
              <a:rPr lang="en-US" sz="1900" dirty="0"/>
              <a:t>   Waverly</a:t>
            </a:r>
          </a:p>
          <a:p>
            <a:pPr>
              <a:buFont typeface="Arial" pitchFamily="34" charset="0"/>
              <a:buChar char="•"/>
            </a:pPr>
            <a:r>
              <a:rPr lang="en-US" sz="1900" dirty="0"/>
              <a:t> 1454 – B Sterling </a:t>
            </a:r>
            <a:r>
              <a:rPr lang="en-US" sz="1900" dirty="0" err="1"/>
              <a:t>enroute</a:t>
            </a:r>
            <a:r>
              <a:rPr lang="en-US" sz="1900" dirty="0"/>
              <a:t> to Waverly</a:t>
            </a:r>
          </a:p>
          <a:p>
            <a:pPr>
              <a:buFont typeface="Arial" pitchFamily="34" charset="0"/>
              <a:buChar char="•"/>
            </a:pPr>
            <a:r>
              <a:rPr lang="en-US" sz="1900" dirty="0"/>
              <a:t> Called Eddie Vick – he was in Front Royal</a:t>
            </a:r>
          </a:p>
          <a:p>
            <a:pPr>
              <a:buFont typeface="Arial" pitchFamily="34" charset="0"/>
              <a:buChar char="•"/>
            </a:pPr>
            <a:r>
              <a:rPr lang="en-US" sz="1900" dirty="0"/>
              <a:t> 1535 – Received call from Eddie reporting 3  </a:t>
            </a:r>
          </a:p>
          <a:p>
            <a:r>
              <a:rPr lang="en-US" sz="1900" dirty="0"/>
              <a:t>   unconfirmed fatalities</a:t>
            </a:r>
          </a:p>
          <a:p>
            <a:pPr>
              <a:buFont typeface="Arial" pitchFamily="34" charset="0"/>
              <a:buChar char="•"/>
            </a:pPr>
            <a:r>
              <a:rPr lang="en-US" sz="1900" dirty="0"/>
              <a:t> 1544 – Twitter reporting 2 unconfirmed fatalities</a:t>
            </a:r>
          </a:p>
          <a:p>
            <a:pPr>
              <a:buFont typeface="Arial" pitchFamily="34" charset="0"/>
              <a:buChar char="•"/>
            </a:pPr>
            <a:r>
              <a:rPr lang="en-US" sz="1900" dirty="0"/>
              <a:t> 1553 – B Sterling arrives in Waverly</a:t>
            </a:r>
          </a:p>
          <a:p>
            <a:pPr>
              <a:buFont typeface="Arial" pitchFamily="34" charset="0"/>
              <a:buChar char="•"/>
            </a:pPr>
            <a:r>
              <a:rPr lang="en-US" sz="1900" dirty="0"/>
              <a:t> CP moved to vacant grocery store</a:t>
            </a:r>
          </a:p>
          <a:p>
            <a:pPr>
              <a:buFont typeface="Arial" pitchFamily="34" charset="0"/>
              <a:buChar char="•"/>
            </a:pPr>
            <a:r>
              <a:rPr lang="en-US" sz="1900" dirty="0"/>
              <a:t> Approx 100 responders – VSP, DGIF, VDOT, Local LE &amp; Fire</a:t>
            </a:r>
          </a:p>
          <a:p>
            <a:pPr>
              <a:buFont typeface="Arial" pitchFamily="34" charset="0"/>
              <a:buChar char="•"/>
            </a:pPr>
            <a:r>
              <a:rPr lang="en-US" sz="1900" dirty="0"/>
              <a:t> Primary focus was SAR</a:t>
            </a:r>
          </a:p>
          <a:p>
            <a:pPr>
              <a:buFont typeface="Arial" pitchFamily="34" charset="0"/>
              <a:buChar char="•"/>
            </a:pPr>
            <a:r>
              <a:rPr lang="en-US" sz="1900" dirty="0"/>
              <a:t> Halted response due to second round of storms</a:t>
            </a:r>
          </a:p>
          <a:p>
            <a:pPr>
              <a:buFont typeface="Arial" pitchFamily="34" charset="0"/>
              <a:buChar char="•"/>
            </a:pPr>
            <a:r>
              <a:rPr lang="en-US" sz="1900" dirty="0"/>
              <a:t> 1653 – Sussex declares local emergency</a:t>
            </a:r>
          </a:p>
          <a:p>
            <a:pPr>
              <a:buFont typeface="Arial" pitchFamily="34" charset="0"/>
              <a:buChar char="•"/>
            </a:pPr>
            <a:r>
              <a:rPr lang="en-US" sz="1900" dirty="0"/>
              <a:t> 1706 – Governor declares state of emergency</a:t>
            </a:r>
          </a:p>
          <a:p>
            <a:pPr>
              <a:buFont typeface="Arial" pitchFamily="34" charset="0"/>
              <a:buChar char="•"/>
            </a:pPr>
            <a:r>
              <a:rPr lang="en-US" sz="1900" dirty="0"/>
              <a:t> Coordinated with VSP, EOC, County</a:t>
            </a:r>
          </a:p>
          <a:p>
            <a:pPr>
              <a:buFont typeface="Arial" pitchFamily="34" charset="0"/>
              <a:buChar char="•"/>
            </a:pPr>
            <a:r>
              <a:rPr lang="en-US" sz="1900" dirty="0"/>
              <a:t> 2100 – Conference call with regional staff</a:t>
            </a:r>
          </a:p>
        </p:txBody>
      </p:sp>
      <p:sp>
        <p:nvSpPr>
          <p:cNvPr id="4" name="Slide Number Placeholder 3"/>
          <p:cNvSpPr>
            <a:spLocks noGrp="1"/>
          </p:cNvSpPr>
          <p:nvPr>
            <p:ph type="sldNum" sz="quarter" idx="10"/>
          </p:nvPr>
        </p:nvSpPr>
        <p:spPr/>
        <p:txBody>
          <a:bodyPr/>
          <a:lstStyle/>
          <a:p>
            <a:fld id="{8526C5EF-056A-4BB2-BDCF-4753B0209916}"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26C5EF-056A-4BB2-BDCF-4753B020991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26C5EF-056A-4BB2-BDCF-4753B0209916}"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26C5EF-056A-4BB2-BDCF-4753B0209916}"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26C5EF-056A-4BB2-BDCF-4753B0209916}"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900" dirty="0"/>
              <a:t> First Tornado Warning for Appomattox issued at 1527 </a:t>
            </a:r>
          </a:p>
        </p:txBody>
      </p:sp>
      <p:sp>
        <p:nvSpPr>
          <p:cNvPr id="4" name="Slide Number Placeholder 3"/>
          <p:cNvSpPr>
            <a:spLocks noGrp="1"/>
          </p:cNvSpPr>
          <p:nvPr>
            <p:ph type="sldNum" sz="quarter" idx="10"/>
          </p:nvPr>
        </p:nvSpPr>
        <p:spPr/>
        <p:txBody>
          <a:bodyPr/>
          <a:lstStyle/>
          <a:p>
            <a:fld id="{8526C5EF-056A-4BB2-BDCF-4753B0209916}" type="slidenum">
              <a:rPr lang="en-US" smtClean="0"/>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t> First T-Storm Warning for Appomattox issued at 1539 </a:t>
            </a:r>
          </a:p>
          <a:p>
            <a:endParaRPr lang="en-US" sz="1900" dirty="0"/>
          </a:p>
        </p:txBody>
      </p:sp>
      <p:sp>
        <p:nvSpPr>
          <p:cNvPr id="4" name="Slide Number Placeholder 3"/>
          <p:cNvSpPr>
            <a:spLocks noGrp="1"/>
          </p:cNvSpPr>
          <p:nvPr>
            <p:ph type="sldNum" sz="quarter" idx="10"/>
          </p:nvPr>
        </p:nvSpPr>
        <p:spPr/>
        <p:txBody>
          <a:bodyPr/>
          <a:lstStyle/>
          <a:p>
            <a:fld id="{8526C5EF-056A-4BB2-BDCF-4753B0209916}" type="slidenum">
              <a:rPr lang="en-US" smtClean="0"/>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t> Second Tornado Warning for Appomattox issued at 1543 </a:t>
            </a:r>
          </a:p>
          <a:p>
            <a:endParaRPr lang="en-US" sz="1900" dirty="0"/>
          </a:p>
        </p:txBody>
      </p:sp>
      <p:sp>
        <p:nvSpPr>
          <p:cNvPr id="4" name="Slide Number Placeholder 3"/>
          <p:cNvSpPr>
            <a:spLocks noGrp="1"/>
          </p:cNvSpPr>
          <p:nvPr>
            <p:ph type="sldNum" sz="quarter" idx="10"/>
          </p:nvPr>
        </p:nvSpPr>
        <p:spPr/>
        <p:txBody>
          <a:bodyPr/>
          <a:lstStyle/>
          <a:p>
            <a:fld id="{8526C5EF-056A-4BB2-BDCF-4753B0209916}" type="slidenum">
              <a:rPr lang="en-US" smtClean="0"/>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t> Third Tornado Warning for Appomattox issued at 1545 </a:t>
            </a:r>
          </a:p>
          <a:p>
            <a:endParaRPr lang="en-US" sz="1900" dirty="0"/>
          </a:p>
        </p:txBody>
      </p:sp>
      <p:sp>
        <p:nvSpPr>
          <p:cNvPr id="4" name="Slide Number Placeholder 3"/>
          <p:cNvSpPr>
            <a:spLocks noGrp="1"/>
          </p:cNvSpPr>
          <p:nvPr>
            <p:ph type="sldNum" sz="quarter" idx="10"/>
          </p:nvPr>
        </p:nvSpPr>
        <p:spPr/>
        <p:txBody>
          <a:bodyPr/>
          <a:lstStyle/>
          <a:p>
            <a:fld id="{8526C5EF-056A-4BB2-BDCF-4753B0209916}"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900" dirty="0"/>
              <a:t> Day 3 Outlook issued on Monday, February 22 at 0328.</a:t>
            </a:r>
          </a:p>
          <a:p>
            <a:pPr>
              <a:buFont typeface="Arial" pitchFamily="34" charset="0"/>
              <a:buChar char="•"/>
            </a:pPr>
            <a:r>
              <a:rPr lang="en-US" sz="1900" dirty="0"/>
              <a:t> Note the slight risk in Day 3 – very unusual</a:t>
            </a:r>
          </a:p>
          <a:p>
            <a:pPr>
              <a:buFont typeface="Arial" pitchFamily="34" charset="0"/>
              <a:buChar char="•"/>
            </a:pPr>
            <a:r>
              <a:rPr lang="en-US" sz="1900" dirty="0"/>
              <a:t> Local AFOs sending “heads up” emails to EMs</a:t>
            </a:r>
          </a:p>
          <a:p>
            <a:pPr>
              <a:buFont typeface="Arial" pitchFamily="34" charset="0"/>
              <a:buChar char="•"/>
            </a:pPr>
            <a:r>
              <a:rPr lang="en-US" sz="1900" dirty="0"/>
              <a:t> Concerns of heavy rainfall and severe weather</a:t>
            </a:r>
          </a:p>
        </p:txBody>
      </p:sp>
      <p:sp>
        <p:nvSpPr>
          <p:cNvPr id="4" name="Slide Number Placeholder 3"/>
          <p:cNvSpPr>
            <a:spLocks noGrp="1"/>
          </p:cNvSpPr>
          <p:nvPr>
            <p:ph type="sldNum" sz="quarter" idx="10"/>
          </p:nvPr>
        </p:nvSpPr>
        <p:spPr/>
        <p:txBody>
          <a:bodyPr/>
          <a:lstStyle/>
          <a:p>
            <a:fld id="{8526C5EF-056A-4BB2-BDCF-4753B0209916}"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900" dirty="0"/>
              <a:t> Day 2 Outlook issued on Tuesday, February 23 at 0201</a:t>
            </a:r>
          </a:p>
          <a:p>
            <a:pPr>
              <a:buFont typeface="Arial" pitchFamily="34" charset="0"/>
              <a:buChar char="•"/>
            </a:pPr>
            <a:r>
              <a:rPr lang="en-US" sz="1900" dirty="0"/>
              <a:t> Enhanced risk added to Eastern NC</a:t>
            </a:r>
          </a:p>
          <a:p>
            <a:pPr>
              <a:buFont typeface="Arial" pitchFamily="34" charset="0"/>
              <a:buChar char="•"/>
            </a:pPr>
            <a:r>
              <a:rPr lang="en-US" sz="1900" dirty="0"/>
              <a:t> NWS offices sending updated info to EMs</a:t>
            </a:r>
          </a:p>
          <a:p>
            <a:pPr>
              <a:buFont typeface="Arial" pitchFamily="34" charset="0"/>
              <a:buChar char="•"/>
            </a:pPr>
            <a:r>
              <a:rPr lang="en-US" sz="1900" dirty="0"/>
              <a:t> Focus on heavy rain and severe weather</a:t>
            </a:r>
          </a:p>
          <a:p>
            <a:endParaRPr lang="en-US" sz="1900" dirty="0"/>
          </a:p>
        </p:txBody>
      </p:sp>
      <p:sp>
        <p:nvSpPr>
          <p:cNvPr id="4" name="Slide Number Placeholder 3"/>
          <p:cNvSpPr>
            <a:spLocks noGrp="1"/>
          </p:cNvSpPr>
          <p:nvPr>
            <p:ph type="sldNum" sz="quarter" idx="10"/>
          </p:nvPr>
        </p:nvSpPr>
        <p:spPr/>
        <p:txBody>
          <a:bodyPr/>
          <a:lstStyle/>
          <a:p>
            <a:fld id="{8526C5EF-056A-4BB2-BDCF-4753B0209916}"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900" dirty="0"/>
              <a:t> Day 2 Outlook update issued on Tuesday at 1226</a:t>
            </a:r>
          </a:p>
          <a:p>
            <a:pPr>
              <a:buFont typeface="Arial" pitchFamily="34" charset="0"/>
              <a:buChar char="•"/>
            </a:pPr>
            <a:r>
              <a:rPr lang="en-US" sz="1900" dirty="0"/>
              <a:t> Expands area of Enhanced risk</a:t>
            </a:r>
          </a:p>
        </p:txBody>
      </p:sp>
      <p:sp>
        <p:nvSpPr>
          <p:cNvPr id="4" name="Slide Number Placeholder 3"/>
          <p:cNvSpPr>
            <a:spLocks noGrp="1"/>
          </p:cNvSpPr>
          <p:nvPr>
            <p:ph type="sldNum" sz="quarter" idx="10"/>
          </p:nvPr>
        </p:nvSpPr>
        <p:spPr/>
        <p:txBody>
          <a:bodyPr/>
          <a:lstStyle/>
          <a:p>
            <a:fld id="{8526C5EF-056A-4BB2-BDCF-4753B020991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1331" y="4459526"/>
            <a:ext cx="5839813" cy="4224814"/>
          </a:xfrm>
        </p:spPr>
        <p:txBody>
          <a:bodyPr>
            <a:normAutofit/>
          </a:bodyPr>
          <a:lstStyle/>
          <a:p>
            <a:pPr>
              <a:buFont typeface="Arial" pitchFamily="34" charset="0"/>
              <a:buChar char="•"/>
            </a:pPr>
            <a:r>
              <a:rPr lang="en-US" sz="1900" dirty="0"/>
              <a:t> Day 1 Outlook issued on Wednesday at 0143</a:t>
            </a:r>
          </a:p>
          <a:p>
            <a:pPr>
              <a:buFont typeface="Arial" pitchFamily="34" charset="0"/>
              <a:buChar char="•"/>
            </a:pPr>
            <a:r>
              <a:rPr lang="en-US" sz="1900" dirty="0"/>
              <a:t> Moderate risk introduced into </a:t>
            </a:r>
            <a:r>
              <a:rPr lang="en-US" sz="1900" dirty="0" err="1"/>
              <a:t>Va</a:t>
            </a:r>
            <a:r>
              <a:rPr lang="en-US" sz="1900" dirty="0"/>
              <a:t>/NC – rare</a:t>
            </a:r>
          </a:p>
        </p:txBody>
      </p:sp>
      <p:sp>
        <p:nvSpPr>
          <p:cNvPr id="4" name="Slide Number Placeholder 3"/>
          <p:cNvSpPr>
            <a:spLocks noGrp="1"/>
          </p:cNvSpPr>
          <p:nvPr>
            <p:ph type="sldNum" sz="quarter" idx="10"/>
          </p:nvPr>
        </p:nvSpPr>
        <p:spPr/>
        <p:txBody>
          <a:bodyPr/>
          <a:lstStyle/>
          <a:p>
            <a:fld id="{8526C5EF-056A-4BB2-BDCF-4753B020991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1331" y="4459526"/>
            <a:ext cx="5839813" cy="4224814"/>
          </a:xfrm>
        </p:spPr>
        <p:txBody>
          <a:bodyPr>
            <a:normAutofit/>
          </a:bodyPr>
          <a:lstStyle/>
          <a:p>
            <a:pPr>
              <a:buFont typeface="Arial" pitchFamily="34" charset="0"/>
              <a:buChar char="•"/>
            </a:pPr>
            <a:r>
              <a:rPr lang="en-US" sz="1900" dirty="0"/>
              <a:t> Bill S sends event dashboard</a:t>
            </a:r>
          </a:p>
          <a:p>
            <a:pPr>
              <a:buFont typeface="Arial" pitchFamily="34" charset="0"/>
              <a:buChar char="•"/>
            </a:pPr>
            <a:r>
              <a:rPr lang="en-US" sz="1900" dirty="0"/>
              <a:t> Heavy rain/flooding risk lower</a:t>
            </a:r>
          </a:p>
          <a:p>
            <a:pPr>
              <a:buFont typeface="Arial" pitchFamily="34" charset="0"/>
              <a:buChar char="•"/>
            </a:pPr>
            <a:r>
              <a:rPr lang="en-US" sz="1900" dirty="0"/>
              <a:t> Established timelines for severe weather – 1500-2200</a:t>
            </a:r>
          </a:p>
          <a:p>
            <a:pPr>
              <a:buFont typeface="Arial" pitchFamily="34" charset="0"/>
              <a:buChar char="•"/>
            </a:pPr>
            <a:r>
              <a:rPr lang="en-US" sz="1900" dirty="0"/>
              <a:t> VEOC participated in 0900 conf call with NWS</a:t>
            </a:r>
          </a:p>
          <a:p>
            <a:pPr>
              <a:buFont typeface="Arial" pitchFamily="34" charset="0"/>
              <a:buChar char="•"/>
            </a:pPr>
            <a:r>
              <a:rPr lang="en-US" sz="1900" dirty="0"/>
              <a:t> Westmoreland schools cancel after school events - 1100</a:t>
            </a:r>
          </a:p>
          <a:p>
            <a:endParaRPr lang="en-US" sz="1900" dirty="0"/>
          </a:p>
        </p:txBody>
      </p:sp>
      <p:sp>
        <p:nvSpPr>
          <p:cNvPr id="4" name="Slide Number Placeholder 3"/>
          <p:cNvSpPr>
            <a:spLocks noGrp="1"/>
          </p:cNvSpPr>
          <p:nvPr>
            <p:ph type="sldNum" sz="quarter" idx="10"/>
          </p:nvPr>
        </p:nvSpPr>
        <p:spPr/>
        <p:txBody>
          <a:bodyPr/>
          <a:lstStyle/>
          <a:p>
            <a:fld id="{8526C5EF-056A-4BB2-BDCF-4753B020991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900" dirty="0"/>
              <a:t> Updated Day 1 Outlook issued at 1135</a:t>
            </a:r>
          </a:p>
          <a:p>
            <a:pPr>
              <a:buFont typeface="Arial" pitchFamily="34" charset="0"/>
              <a:buChar char="•"/>
            </a:pPr>
            <a:r>
              <a:rPr lang="en-US" sz="1900" dirty="0"/>
              <a:t> Moderate risk grows, covering most of eastern Virginia</a:t>
            </a:r>
          </a:p>
          <a:p>
            <a:pPr>
              <a:buFont typeface="Arial" pitchFamily="34" charset="0"/>
              <a:buChar char="•"/>
            </a:pPr>
            <a:r>
              <a:rPr lang="en-US" sz="1900" dirty="0"/>
              <a:t> FEMA/SPC/State conference call at 1215</a:t>
            </a:r>
          </a:p>
          <a:p>
            <a:pPr>
              <a:buFont typeface="Arial" pitchFamily="34" charset="0"/>
              <a:buChar char="•"/>
            </a:pPr>
            <a:r>
              <a:rPr lang="en-US" sz="1900" dirty="0"/>
              <a:t> ESF 12 reaching out to Dominion Power &amp; Coops</a:t>
            </a:r>
          </a:p>
          <a:p>
            <a:pPr>
              <a:buFont typeface="Arial" pitchFamily="34" charset="0"/>
              <a:buChar char="•"/>
            </a:pPr>
            <a:r>
              <a:rPr lang="en-US" sz="1900" dirty="0"/>
              <a:t> Area of concern east of Lynchburg to Reidsville</a:t>
            </a:r>
          </a:p>
          <a:p>
            <a:pPr>
              <a:buFont typeface="Arial" pitchFamily="34" charset="0"/>
              <a:buChar char="•"/>
            </a:pPr>
            <a:r>
              <a:rPr lang="en-US" sz="1900" dirty="0"/>
              <a:t> WebEOC event created</a:t>
            </a:r>
          </a:p>
        </p:txBody>
      </p:sp>
      <p:sp>
        <p:nvSpPr>
          <p:cNvPr id="4" name="Slide Number Placeholder 3"/>
          <p:cNvSpPr>
            <a:spLocks noGrp="1"/>
          </p:cNvSpPr>
          <p:nvPr>
            <p:ph type="sldNum" sz="quarter" idx="10"/>
          </p:nvPr>
        </p:nvSpPr>
        <p:spPr/>
        <p:txBody>
          <a:bodyPr/>
          <a:lstStyle/>
          <a:p>
            <a:fld id="{8526C5EF-056A-4BB2-BDCF-4753B020991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900" dirty="0"/>
              <a:t> Update by Bill S sent at 1230</a:t>
            </a:r>
          </a:p>
          <a:p>
            <a:pPr>
              <a:buFont typeface="Arial" pitchFamily="34" charset="0"/>
              <a:buChar char="•"/>
            </a:pPr>
            <a:r>
              <a:rPr lang="en-US" sz="1900" dirty="0"/>
              <a:t> Most significant severe </a:t>
            </a:r>
            <a:r>
              <a:rPr lang="en-US" sz="1900" dirty="0" err="1"/>
              <a:t>wx</a:t>
            </a:r>
            <a:r>
              <a:rPr lang="en-US" sz="1900" dirty="0"/>
              <a:t> moved NW 30-60 miles</a:t>
            </a:r>
          </a:p>
          <a:p>
            <a:pPr>
              <a:buFont typeface="Arial" pitchFamily="34" charset="0"/>
              <a:buChar char="•"/>
            </a:pPr>
            <a:r>
              <a:rPr lang="en-US" sz="1900" dirty="0"/>
              <a:t> I-96, Richmond, Tri-Cities, Farmville, Tappahannock, SH</a:t>
            </a:r>
          </a:p>
          <a:p>
            <a:endParaRPr lang="en-US" sz="1900" dirty="0"/>
          </a:p>
        </p:txBody>
      </p:sp>
      <p:sp>
        <p:nvSpPr>
          <p:cNvPr id="4" name="Slide Number Placeholder 3"/>
          <p:cNvSpPr>
            <a:spLocks noGrp="1"/>
          </p:cNvSpPr>
          <p:nvPr>
            <p:ph type="sldNum" sz="quarter" idx="10"/>
          </p:nvPr>
        </p:nvSpPr>
        <p:spPr/>
        <p:txBody>
          <a:bodyPr/>
          <a:lstStyle/>
          <a:p>
            <a:fld id="{8526C5EF-056A-4BB2-BDCF-4753B020991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900" dirty="0"/>
              <a:t> Tornado Watch #27 issued by SPC at 1345</a:t>
            </a:r>
          </a:p>
          <a:p>
            <a:pPr>
              <a:buFont typeface="Arial" pitchFamily="34" charset="0"/>
              <a:buChar char="•"/>
            </a:pPr>
            <a:r>
              <a:rPr lang="en-US" sz="1900" dirty="0"/>
              <a:t> Includes Central and Eastern Virginia</a:t>
            </a:r>
          </a:p>
          <a:p>
            <a:pPr>
              <a:buFont typeface="Arial" pitchFamily="34" charset="0"/>
              <a:buChar char="•"/>
            </a:pPr>
            <a:r>
              <a:rPr lang="en-US" sz="1900" dirty="0"/>
              <a:t> High threat of tornadoes &amp; severe wind</a:t>
            </a:r>
          </a:p>
          <a:p>
            <a:pPr>
              <a:buFont typeface="Arial" pitchFamily="34" charset="0"/>
              <a:buChar char="•"/>
            </a:pPr>
            <a:r>
              <a:rPr lang="en-US" sz="1900" dirty="0"/>
              <a:t> Moderate threat of EF2 and higher tornadoes</a:t>
            </a:r>
          </a:p>
        </p:txBody>
      </p:sp>
      <p:sp>
        <p:nvSpPr>
          <p:cNvPr id="4" name="Slide Number Placeholder 3"/>
          <p:cNvSpPr>
            <a:spLocks noGrp="1"/>
          </p:cNvSpPr>
          <p:nvPr>
            <p:ph type="sldNum" sz="quarter" idx="10"/>
          </p:nvPr>
        </p:nvSpPr>
        <p:spPr/>
        <p:txBody>
          <a:bodyPr/>
          <a:lstStyle/>
          <a:p>
            <a:fld id="{8526C5EF-056A-4BB2-BDCF-4753B020991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501A62-71CE-4FD6-85A0-D8BFFEFFCD8E}" type="datetimeFigureOut">
              <a:rPr lang="en-US" smtClean="0"/>
              <a:pPr/>
              <a:t>9/26/2016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1C829-A168-4773-9203-795B0E2EFEB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501A62-71CE-4FD6-85A0-D8BFFEFFCD8E}" type="datetimeFigureOut">
              <a:rPr lang="en-US" smtClean="0"/>
              <a:pPr/>
              <a:t>9/26/2016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1C829-A168-4773-9203-795B0E2EFEB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501A62-71CE-4FD6-85A0-D8BFFEFFCD8E}" type="datetimeFigureOut">
              <a:rPr lang="en-US" smtClean="0"/>
              <a:pPr/>
              <a:t>9/26/2016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1C829-A168-4773-9203-795B0E2EFEB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501A62-71CE-4FD6-85A0-D8BFFEFFCD8E}" type="datetimeFigureOut">
              <a:rPr lang="en-US" smtClean="0"/>
              <a:pPr/>
              <a:t>9/26/2016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1C829-A168-4773-9203-795B0E2EFEB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501A62-71CE-4FD6-85A0-D8BFFEFFCD8E}" type="datetimeFigureOut">
              <a:rPr lang="en-US" smtClean="0"/>
              <a:pPr/>
              <a:t>9/26/2016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1C829-A168-4773-9203-795B0E2EFE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501A62-71CE-4FD6-85A0-D8BFFEFFCD8E}" type="datetimeFigureOut">
              <a:rPr lang="en-US" smtClean="0"/>
              <a:pPr/>
              <a:t>9/26/2016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71C829-A168-4773-9203-795B0E2EFEB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501A62-71CE-4FD6-85A0-D8BFFEFFCD8E}" type="datetimeFigureOut">
              <a:rPr lang="en-US" smtClean="0"/>
              <a:pPr/>
              <a:t>9/26/2016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71C829-A168-4773-9203-795B0E2EFEB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501A62-71CE-4FD6-85A0-D8BFFEFFCD8E}" type="datetimeFigureOut">
              <a:rPr lang="en-US" smtClean="0"/>
              <a:pPr/>
              <a:t>9/26/2016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71C829-A168-4773-9203-795B0E2EFEB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501A62-71CE-4FD6-85A0-D8BFFEFFCD8E}" type="datetimeFigureOut">
              <a:rPr lang="en-US" smtClean="0"/>
              <a:pPr/>
              <a:t>9/26/2016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71C829-A168-4773-9203-795B0E2EFEB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501A62-71CE-4FD6-85A0-D8BFFEFFCD8E}" type="datetimeFigureOut">
              <a:rPr lang="en-US" smtClean="0"/>
              <a:pPr/>
              <a:t>9/26/2016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71C829-A168-4773-9203-795B0E2EFEB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501A62-71CE-4FD6-85A0-D8BFFEFFCD8E}" type="datetimeFigureOut">
              <a:rPr lang="en-US" smtClean="0"/>
              <a:pPr/>
              <a:t>9/26/2016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71C829-A168-4773-9203-795B0E2EFEB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01A62-71CE-4FD6-85A0-D8BFFEFFCD8E}" type="datetimeFigureOut">
              <a:rPr lang="en-US" smtClean="0"/>
              <a:pPr/>
              <a:t>9/26/2016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1C829-A168-4773-9203-795B0E2EFEB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mailto:Bruce.sterling@vdem.virginia.gov" TargetMode="External"/><Relationship Id="rId2" Type="http://schemas.openxmlformats.org/officeDocument/2006/relationships/hyperlink" Target="mailto:etvick@sussexcountyva.gov"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mailto:Gene.stewart@vdem.virginia.gov" TargetMode="External"/><Relationship Id="rId2" Type="http://schemas.openxmlformats.org/officeDocument/2006/relationships/hyperlink" Target="mailto:Bobby.wingfield@appomattoxcountyva.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G_0794.JPG"/>
          <p:cNvPicPr>
            <a:picLocks noChangeAspect="1"/>
          </p:cNvPicPr>
          <p:nvPr/>
        </p:nvPicPr>
        <p:blipFill>
          <a:blip r:embed="rId3" cstate="print"/>
          <a:stretch>
            <a:fillRect/>
          </a:stretch>
        </p:blipFill>
        <p:spPr>
          <a:xfrm>
            <a:off x="381000" y="2971800"/>
            <a:ext cx="3566160" cy="2674620"/>
          </a:xfrm>
          <a:prstGeom prst="rect">
            <a:avLst/>
          </a:prstGeom>
        </p:spPr>
      </p:pic>
      <p:pic>
        <p:nvPicPr>
          <p:cNvPr id="18442" name="Picture 10" descr="Image result for appomattox county va logo"/>
          <p:cNvPicPr>
            <a:picLocks noChangeAspect="1" noChangeArrowheads="1"/>
          </p:cNvPicPr>
          <p:nvPr/>
        </p:nvPicPr>
        <p:blipFill>
          <a:blip r:embed="rId4" cstate="print"/>
          <a:srcRect/>
          <a:stretch>
            <a:fillRect/>
          </a:stretch>
        </p:blipFill>
        <p:spPr bwMode="auto">
          <a:xfrm>
            <a:off x="3954780" y="5623560"/>
            <a:ext cx="1234440" cy="1234440"/>
          </a:xfrm>
          <a:prstGeom prst="rect">
            <a:avLst/>
          </a:prstGeom>
          <a:noFill/>
        </p:spPr>
      </p:pic>
      <p:sp>
        <p:nvSpPr>
          <p:cNvPr id="2" name="TextBox 1"/>
          <p:cNvSpPr txBox="1"/>
          <p:nvPr/>
        </p:nvSpPr>
        <p:spPr>
          <a:xfrm>
            <a:off x="1404018" y="152400"/>
            <a:ext cx="6335965" cy="584775"/>
          </a:xfrm>
          <a:prstGeom prst="rect">
            <a:avLst/>
          </a:prstGeom>
          <a:noFill/>
        </p:spPr>
        <p:txBody>
          <a:bodyPr wrap="none" rtlCol="0">
            <a:spAutoFit/>
          </a:bodyPr>
          <a:lstStyle/>
          <a:p>
            <a:r>
              <a:rPr lang="en-US" sz="3200" dirty="0" smtClean="0"/>
              <a:t>February 24, 2016 Tornado Outbreak</a:t>
            </a:r>
            <a:endParaRPr lang="en-US" sz="3200" dirty="0"/>
          </a:p>
        </p:txBody>
      </p:sp>
      <p:sp>
        <p:nvSpPr>
          <p:cNvPr id="3" name="TextBox 2"/>
          <p:cNvSpPr txBox="1"/>
          <p:nvPr/>
        </p:nvSpPr>
        <p:spPr>
          <a:xfrm>
            <a:off x="762000" y="990600"/>
            <a:ext cx="2563394" cy="369332"/>
          </a:xfrm>
          <a:prstGeom prst="rect">
            <a:avLst/>
          </a:prstGeom>
          <a:noFill/>
        </p:spPr>
        <p:txBody>
          <a:bodyPr wrap="none" rtlCol="0">
            <a:spAutoFit/>
          </a:bodyPr>
          <a:lstStyle/>
          <a:p>
            <a:r>
              <a:rPr lang="en-US" u="sng" dirty="0" smtClean="0"/>
              <a:t>Overview of Presentation</a:t>
            </a:r>
            <a:endParaRPr lang="en-US" u="sng" dirty="0"/>
          </a:p>
        </p:txBody>
      </p:sp>
      <p:pic>
        <p:nvPicPr>
          <p:cNvPr id="18434" name="Picture 2" descr="The Seal of Sussex County, Virginia"/>
          <p:cNvPicPr>
            <a:picLocks noChangeAspect="1" noChangeArrowheads="1"/>
          </p:cNvPicPr>
          <p:nvPr/>
        </p:nvPicPr>
        <p:blipFill>
          <a:blip r:embed="rId5" cstate="print"/>
          <a:srcRect/>
          <a:stretch>
            <a:fillRect/>
          </a:stretch>
        </p:blipFill>
        <p:spPr bwMode="auto">
          <a:xfrm>
            <a:off x="990600" y="5699760"/>
            <a:ext cx="1109406" cy="1097280"/>
          </a:xfrm>
          <a:prstGeom prst="rect">
            <a:avLst/>
          </a:prstGeom>
          <a:noFill/>
        </p:spPr>
      </p:pic>
      <p:sp>
        <p:nvSpPr>
          <p:cNvPr id="18436" name="AutoShape 4" descr="Image result for appomattox county va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438" name="AutoShape 6" descr="Image result for appomattox county va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440" name="Picture 8" descr="Image result for appomattox county va logo"/>
          <p:cNvPicPr>
            <a:picLocks noChangeAspect="1" noChangeArrowheads="1"/>
          </p:cNvPicPr>
          <p:nvPr/>
        </p:nvPicPr>
        <p:blipFill>
          <a:blip r:embed="rId6" cstate="print"/>
          <a:srcRect/>
          <a:stretch>
            <a:fillRect/>
          </a:stretch>
        </p:blipFill>
        <p:spPr bwMode="auto">
          <a:xfrm>
            <a:off x="7010400" y="5775960"/>
            <a:ext cx="1005840" cy="1005840"/>
          </a:xfrm>
          <a:prstGeom prst="rect">
            <a:avLst/>
          </a:prstGeom>
          <a:noFill/>
        </p:spPr>
      </p:pic>
      <p:sp>
        <p:nvSpPr>
          <p:cNvPr id="10" name="TextBox 9"/>
          <p:cNvSpPr txBox="1"/>
          <p:nvPr/>
        </p:nvSpPr>
        <p:spPr>
          <a:xfrm>
            <a:off x="762000" y="1295400"/>
            <a:ext cx="1823833" cy="369332"/>
          </a:xfrm>
          <a:prstGeom prst="rect">
            <a:avLst/>
          </a:prstGeom>
          <a:noFill/>
        </p:spPr>
        <p:txBody>
          <a:bodyPr wrap="none" rtlCol="0">
            <a:spAutoFit/>
          </a:bodyPr>
          <a:lstStyle/>
          <a:p>
            <a:pPr>
              <a:buFont typeface="Arial" pitchFamily="34" charset="0"/>
              <a:buChar char="•"/>
            </a:pPr>
            <a:r>
              <a:rPr lang="en-US" dirty="0" smtClean="0"/>
              <a:t> Storm evolution</a:t>
            </a:r>
            <a:endParaRPr lang="en-US" dirty="0"/>
          </a:p>
        </p:txBody>
      </p:sp>
      <p:sp>
        <p:nvSpPr>
          <p:cNvPr id="11" name="TextBox 10"/>
          <p:cNvSpPr txBox="1"/>
          <p:nvPr/>
        </p:nvSpPr>
        <p:spPr>
          <a:xfrm>
            <a:off x="762000" y="1600200"/>
            <a:ext cx="1898918" cy="369332"/>
          </a:xfrm>
          <a:prstGeom prst="rect">
            <a:avLst/>
          </a:prstGeom>
          <a:noFill/>
        </p:spPr>
        <p:txBody>
          <a:bodyPr wrap="none" rtlCol="0">
            <a:spAutoFit/>
          </a:bodyPr>
          <a:lstStyle/>
          <a:p>
            <a:pPr>
              <a:buFont typeface="Arial" pitchFamily="34" charset="0"/>
              <a:buChar char="•"/>
            </a:pPr>
            <a:r>
              <a:rPr lang="en-US" dirty="0" smtClean="0"/>
              <a:t> Waverly Tornado</a:t>
            </a:r>
            <a:endParaRPr lang="en-US" dirty="0"/>
          </a:p>
        </p:txBody>
      </p:sp>
      <p:sp>
        <p:nvSpPr>
          <p:cNvPr id="12" name="TextBox 11"/>
          <p:cNvSpPr txBox="1"/>
          <p:nvPr/>
        </p:nvSpPr>
        <p:spPr>
          <a:xfrm>
            <a:off x="762000" y="1905000"/>
            <a:ext cx="2296847" cy="369332"/>
          </a:xfrm>
          <a:prstGeom prst="rect">
            <a:avLst/>
          </a:prstGeom>
          <a:noFill/>
        </p:spPr>
        <p:txBody>
          <a:bodyPr wrap="none" rtlCol="0">
            <a:spAutoFit/>
          </a:bodyPr>
          <a:lstStyle/>
          <a:p>
            <a:pPr>
              <a:buFont typeface="Arial" pitchFamily="34" charset="0"/>
              <a:buChar char="•"/>
            </a:pPr>
            <a:r>
              <a:rPr lang="en-US" dirty="0" smtClean="0"/>
              <a:t> Appomattox Tornado</a:t>
            </a:r>
            <a:endParaRPr lang="en-US" dirty="0"/>
          </a:p>
        </p:txBody>
      </p:sp>
      <p:grpSp>
        <p:nvGrpSpPr>
          <p:cNvPr id="19" name="Group 18"/>
          <p:cNvGrpSpPr/>
          <p:nvPr/>
        </p:nvGrpSpPr>
        <p:grpSpPr>
          <a:xfrm>
            <a:off x="5486400" y="2667000"/>
            <a:ext cx="3028337" cy="3062287"/>
            <a:chOff x="5486400" y="2667000"/>
            <a:chExt cx="3028337" cy="3062287"/>
          </a:xfrm>
        </p:grpSpPr>
        <p:pic>
          <p:nvPicPr>
            <p:cNvPr id="18443" name="Picture 11"/>
            <p:cNvPicPr>
              <a:picLocks noChangeAspect="1" noChangeArrowheads="1"/>
            </p:cNvPicPr>
            <p:nvPr/>
          </p:nvPicPr>
          <p:blipFill>
            <a:blip r:embed="rId7" cstate="print"/>
            <a:srcRect/>
            <a:stretch>
              <a:fillRect/>
            </a:stretch>
          </p:blipFill>
          <p:spPr bwMode="auto">
            <a:xfrm>
              <a:off x="5486400" y="2667000"/>
              <a:ext cx="3028337" cy="3062287"/>
            </a:xfrm>
            <a:prstGeom prst="rect">
              <a:avLst/>
            </a:prstGeom>
            <a:noFill/>
            <a:ln w="9525">
              <a:noFill/>
              <a:miter lim="800000"/>
              <a:headEnd/>
              <a:tailEnd/>
            </a:ln>
          </p:spPr>
        </p:pic>
        <p:sp>
          <p:nvSpPr>
            <p:cNvPr id="18" name="TextBox 17"/>
            <p:cNvSpPr txBox="1"/>
            <p:nvPr/>
          </p:nvSpPr>
          <p:spPr>
            <a:xfrm>
              <a:off x="5486400" y="5468779"/>
              <a:ext cx="1768433" cy="246221"/>
            </a:xfrm>
            <a:prstGeom prst="rect">
              <a:avLst/>
            </a:prstGeom>
            <a:noFill/>
          </p:spPr>
          <p:txBody>
            <a:bodyPr wrap="none" rtlCol="0">
              <a:spAutoFit/>
            </a:bodyPr>
            <a:lstStyle/>
            <a:p>
              <a:r>
                <a:rPr lang="en-US" sz="1000" dirty="0" smtClean="0">
                  <a:solidFill>
                    <a:schemeClr val="bg1"/>
                  </a:solidFill>
                </a:rPr>
                <a:t>Photo Courtesy of Jason Smith</a:t>
              </a:r>
              <a:endParaRPr lang="en-US" sz="1000" dirty="0">
                <a:solidFill>
                  <a:schemeClr val="bg1"/>
                </a:solidFill>
              </a:endParaRPr>
            </a:p>
          </p:txBody>
        </p:sp>
      </p:grpSp>
      <p:sp>
        <p:nvSpPr>
          <p:cNvPr id="20" name="TextBox 19"/>
          <p:cNvSpPr txBox="1"/>
          <p:nvPr/>
        </p:nvSpPr>
        <p:spPr>
          <a:xfrm>
            <a:off x="5910059" y="990600"/>
            <a:ext cx="1176541" cy="369332"/>
          </a:xfrm>
          <a:prstGeom prst="rect">
            <a:avLst/>
          </a:prstGeom>
          <a:noFill/>
        </p:spPr>
        <p:txBody>
          <a:bodyPr wrap="none" rtlCol="0">
            <a:spAutoFit/>
          </a:bodyPr>
          <a:lstStyle/>
          <a:p>
            <a:r>
              <a:rPr lang="en-US" u="sng" dirty="0" smtClean="0"/>
              <a:t>Presenters</a:t>
            </a:r>
            <a:endParaRPr lang="en-US" u="sng" dirty="0"/>
          </a:p>
        </p:txBody>
      </p:sp>
      <p:sp>
        <p:nvSpPr>
          <p:cNvPr id="21" name="TextBox 20"/>
          <p:cNvSpPr txBox="1"/>
          <p:nvPr/>
        </p:nvSpPr>
        <p:spPr>
          <a:xfrm>
            <a:off x="5178812" y="1295400"/>
            <a:ext cx="2838277" cy="369332"/>
          </a:xfrm>
          <a:prstGeom prst="rect">
            <a:avLst/>
          </a:prstGeom>
          <a:noFill/>
        </p:spPr>
        <p:txBody>
          <a:bodyPr wrap="none" rtlCol="0">
            <a:spAutoFit/>
          </a:bodyPr>
          <a:lstStyle/>
          <a:p>
            <a:pPr>
              <a:buFont typeface="Arial" pitchFamily="34" charset="0"/>
              <a:buChar char="•"/>
            </a:pPr>
            <a:r>
              <a:rPr lang="en-US" dirty="0" smtClean="0"/>
              <a:t> Eddie Vick – Sussex </a:t>
            </a:r>
            <a:r>
              <a:rPr lang="en-US" dirty="0" smtClean="0"/>
              <a:t>County</a:t>
            </a:r>
            <a:endParaRPr lang="en-US" dirty="0"/>
          </a:p>
        </p:txBody>
      </p:sp>
      <p:sp>
        <p:nvSpPr>
          <p:cNvPr id="22" name="TextBox 21"/>
          <p:cNvSpPr txBox="1"/>
          <p:nvPr/>
        </p:nvSpPr>
        <p:spPr>
          <a:xfrm>
            <a:off x="5178812" y="1600200"/>
            <a:ext cx="3965188" cy="369332"/>
          </a:xfrm>
          <a:prstGeom prst="rect">
            <a:avLst/>
          </a:prstGeom>
          <a:noFill/>
        </p:spPr>
        <p:txBody>
          <a:bodyPr wrap="none" rtlCol="0">
            <a:spAutoFit/>
          </a:bodyPr>
          <a:lstStyle/>
          <a:p>
            <a:pPr>
              <a:buFont typeface="Arial" pitchFamily="34" charset="0"/>
              <a:buChar char="•"/>
            </a:pPr>
            <a:r>
              <a:rPr lang="en-US" dirty="0" smtClean="0"/>
              <a:t> Bobby Wingfield – Appomattox County</a:t>
            </a:r>
            <a:endParaRPr lang="en-US" dirty="0"/>
          </a:p>
        </p:txBody>
      </p:sp>
      <p:sp>
        <p:nvSpPr>
          <p:cNvPr id="23" name="TextBox 22"/>
          <p:cNvSpPr txBox="1"/>
          <p:nvPr/>
        </p:nvSpPr>
        <p:spPr>
          <a:xfrm>
            <a:off x="5178812" y="1905000"/>
            <a:ext cx="2480872" cy="369332"/>
          </a:xfrm>
          <a:prstGeom prst="rect">
            <a:avLst/>
          </a:prstGeom>
          <a:noFill/>
        </p:spPr>
        <p:txBody>
          <a:bodyPr wrap="none" rtlCol="0">
            <a:spAutoFit/>
          </a:bodyPr>
          <a:lstStyle/>
          <a:p>
            <a:pPr>
              <a:buFont typeface="Arial" pitchFamily="34" charset="0"/>
              <a:buChar char="•"/>
            </a:pPr>
            <a:r>
              <a:rPr lang="en-US" dirty="0" smtClean="0"/>
              <a:t> Bruce Sterling – VDEM</a:t>
            </a:r>
            <a:endParaRPr lang="en-US" dirty="0"/>
          </a:p>
        </p:txBody>
      </p:sp>
      <p:sp>
        <p:nvSpPr>
          <p:cNvPr id="24" name="TextBox 23"/>
          <p:cNvSpPr txBox="1"/>
          <p:nvPr/>
        </p:nvSpPr>
        <p:spPr>
          <a:xfrm>
            <a:off x="5175504" y="2221468"/>
            <a:ext cx="2451505" cy="369332"/>
          </a:xfrm>
          <a:prstGeom prst="rect">
            <a:avLst/>
          </a:prstGeom>
          <a:noFill/>
        </p:spPr>
        <p:txBody>
          <a:bodyPr wrap="none" rtlCol="0">
            <a:spAutoFit/>
          </a:bodyPr>
          <a:lstStyle/>
          <a:p>
            <a:pPr>
              <a:buFont typeface="Arial" pitchFamily="34" charset="0"/>
              <a:buChar char="•"/>
            </a:pPr>
            <a:r>
              <a:rPr lang="en-US" dirty="0" smtClean="0"/>
              <a:t> Gene Stewart – VDEM</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00400" y="320040"/>
            <a:ext cx="27432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32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5" name="Picture 3"/>
          <p:cNvPicPr>
            <a:picLocks noChangeAspect="1" noChangeArrowheads="1"/>
          </p:cNvPicPr>
          <p:nvPr/>
        </p:nvPicPr>
        <p:blipFill>
          <a:blip r:embed="rId3" cstate="print"/>
          <a:srcRect/>
          <a:stretch>
            <a:fillRect/>
          </a:stretch>
        </p:blipFill>
        <p:spPr bwMode="auto">
          <a:xfrm>
            <a:off x="0" y="1062039"/>
            <a:ext cx="9144000" cy="4680297"/>
          </a:xfrm>
          <a:prstGeom prst="rect">
            <a:avLst/>
          </a:prstGeom>
          <a:noFill/>
          <a:ln w="9525">
            <a:noFill/>
            <a:miter lim="800000"/>
            <a:headEnd/>
            <a:tailEnd/>
          </a:ln>
        </p:spPr>
      </p:pic>
      <p:sp>
        <p:nvSpPr>
          <p:cNvPr id="4" name="TextBox 3"/>
          <p:cNvSpPr txBox="1"/>
          <p:nvPr/>
        </p:nvSpPr>
        <p:spPr>
          <a:xfrm>
            <a:off x="3363368" y="0"/>
            <a:ext cx="2417265" cy="892552"/>
          </a:xfrm>
          <a:prstGeom prst="rect">
            <a:avLst/>
          </a:prstGeom>
          <a:noFill/>
        </p:spPr>
        <p:txBody>
          <a:bodyPr wrap="none" rtlCol="0">
            <a:spAutoFit/>
          </a:bodyPr>
          <a:lstStyle/>
          <a:p>
            <a:pPr algn="ctr">
              <a:spcAft>
                <a:spcPts val="600"/>
              </a:spcAft>
            </a:pPr>
            <a:r>
              <a:rPr lang="en-US" sz="1600" b="1" dirty="0" smtClean="0">
                <a:solidFill>
                  <a:schemeClr val="bg1"/>
                </a:solidFill>
              </a:rPr>
              <a:t>Waverly Tornado</a:t>
            </a:r>
          </a:p>
          <a:p>
            <a:pPr algn="ctr">
              <a:spcAft>
                <a:spcPts val="600"/>
              </a:spcAft>
            </a:pPr>
            <a:r>
              <a:rPr lang="en-US" sz="1400" dirty="0" smtClean="0"/>
              <a:t>Severe Thunderstorm Warning</a:t>
            </a:r>
          </a:p>
          <a:p>
            <a:pPr algn="ctr"/>
            <a:r>
              <a:rPr lang="en-US" sz="1200" dirty="0" smtClean="0"/>
              <a:t>Issued 1420 hrs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00400" y="320040"/>
            <a:ext cx="27432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32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p:cNvPicPr>
            <a:picLocks noChangeAspect="1" noChangeArrowheads="1"/>
          </p:cNvPicPr>
          <p:nvPr/>
        </p:nvPicPr>
        <p:blipFill>
          <a:blip r:embed="rId3" cstate="print"/>
          <a:srcRect/>
          <a:stretch>
            <a:fillRect/>
          </a:stretch>
        </p:blipFill>
        <p:spPr bwMode="auto">
          <a:xfrm>
            <a:off x="0" y="1062038"/>
            <a:ext cx="9144000" cy="4670676"/>
          </a:xfrm>
          <a:prstGeom prst="rect">
            <a:avLst/>
          </a:prstGeom>
          <a:noFill/>
          <a:ln w="9525">
            <a:noFill/>
            <a:miter lim="800000"/>
            <a:headEnd/>
            <a:tailEnd/>
          </a:ln>
        </p:spPr>
      </p:pic>
      <p:sp>
        <p:nvSpPr>
          <p:cNvPr id="4" name="TextBox 3"/>
          <p:cNvSpPr txBox="1"/>
          <p:nvPr/>
        </p:nvSpPr>
        <p:spPr>
          <a:xfrm>
            <a:off x="3758091" y="0"/>
            <a:ext cx="1627818" cy="892552"/>
          </a:xfrm>
          <a:prstGeom prst="rect">
            <a:avLst/>
          </a:prstGeom>
          <a:noFill/>
        </p:spPr>
        <p:txBody>
          <a:bodyPr wrap="none" rtlCol="0">
            <a:spAutoFit/>
          </a:bodyPr>
          <a:lstStyle/>
          <a:p>
            <a:pPr algn="ctr">
              <a:spcAft>
                <a:spcPts val="600"/>
              </a:spcAft>
            </a:pPr>
            <a:r>
              <a:rPr lang="en-US" sz="1600" b="1" dirty="0" smtClean="0">
                <a:solidFill>
                  <a:schemeClr val="bg1"/>
                </a:solidFill>
              </a:rPr>
              <a:t>Waverly Tornado</a:t>
            </a:r>
          </a:p>
          <a:p>
            <a:pPr algn="ctr">
              <a:spcAft>
                <a:spcPts val="600"/>
              </a:spcAft>
            </a:pPr>
            <a:r>
              <a:rPr lang="en-US" sz="1400" dirty="0" smtClean="0"/>
              <a:t>Tornado Warning</a:t>
            </a:r>
          </a:p>
          <a:p>
            <a:pPr algn="ctr"/>
            <a:r>
              <a:rPr lang="en-US" sz="1200" dirty="0" smtClean="0"/>
              <a:t>Issued 1437 hrs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533400" y="575846"/>
            <a:ext cx="2065630" cy="338554"/>
          </a:xfrm>
          <a:prstGeom prst="rect">
            <a:avLst/>
          </a:prstGeom>
          <a:noFill/>
        </p:spPr>
        <p:txBody>
          <a:bodyPr wrap="none" rtlCol="0">
            <a:spAutoFit/>
          </a:bodyPr>
          <a:lstStyle/>
          <a:p>
            <a:r>
              <a:rPr lang="en-US" sz="1600" u="sng" dirty="0" smtClean="0"/>
              <a:t>Monday – February 22</a:t>
            </a:r>
            <a:endParaRPr lang="en-US" sz="1600" u="sng" dirty="0"/>
          </a:p>
        </p:txBody>
      </p:sp>
      <p:sp>
        <p:nvSpPr>
          <p:cNvPr id="3" name="TextBox 2"/>
          <p:cNvSpPr txBox="1"/>
          <p:nvPr/>
        </p:nvSpPr>
        <p:spPr>
          <a:xfrm>
            <a:off x="3147988" y="152400"/>
            <a:ext cx="2133726" cy="400110"/>
          </a:xfrm>
          <a:prstGeom prst="rect">
            <a:avLst/>
          </a:prstGeom>
          <a:noFill/>
        </p:spPr>
        <p:txBody>
          <a:bodyPr wrap="none" rtlCol="0">
            <a:spAutoFit/>
          </a:bodyPr>
          <a:lstStyle/>
          <a:p>
            <a:r>
              <a:rPr lang="en-US" sz="2000" b="1" dirty="0" smtClean="0"/>
              <a:t>Timeline of Events</a:t>
            </a:r>
            <a:endParaRPr lang="en-US" sz="2000" b="1" dirty="0"/>
          </a:p>
        </p:txBody>
      </p:sp>
      <p:sp>
        <p:nvSpPr>
          <p:cNvPr id="4" name="TextBox 3"/>
          <p:cNvSpPr txBox="1"/>
          <p:nvPr/>
        </p:nvSpPr>
        <p:spPr>
          <a:xfrm>
            <a:off x="533400" y="1490246"/>
            <a:ext cx="2051331" cy="338554"/>
          </a:xfrm>
          <a:prstGeom prst="rect">
            <a:avLst/>
          </a:prstGeom>
          <a:noFill/>
        </p:spPr>
        <p:txBody>
          <a:bodyPr wrap="none" rtlCol="0">
            <a:spAutoFit/>
          </a:bodyPr>
          <a:lstStyle/>
          <a:p>
            <a:r>
              <a:rPr lang="en-US" sz="1600" u="sng" dirty="0" smtClean="0"/>
              <a:t>Tuesday – February 23</a:t>
            </a:r>
            <a:endParaRPr lang="en-US" sz="1600" u="sng" dirty="0"/>
          </a:p>
        </p:txBody>
      </p:sp>
      <p:sp>
        <p:nvSpPr>
          <p:cNvPr id="6" name="TextBox 5"/>
          <p:cNvSpPr txBox="1"/>
          <p:nvPr/>
        </p:nvSpPr>
        <p:spPr>
          <a:xfrm>
            <a:off x="533400" y="892314"/>
            <a:ext cx="1484124" cy="338554"/>
          </a:xfrm>
          <a:prstGeom prst="rect">
            <a:avLst/>
          </a:prstGeom>
          <a:noFill/>
        </p:spPr>
        <p:txBody>
          <a:bodyPr wrap="none" rtlCol="0">
            <a:spAutoFit/>
          </a:bodyPr>
          <a:lstStyle/>
          <a:p>
            <a:pPr>
              <a:buFont typeface="Arial" pitchFamily="34" charset="0"/>
              <a:buChar char="•"/>
            </a:pPr>
            <a:r>
              <a:rPr lang="en-US" sz="1600" dirty="0" smtClean="0"/>
              <a:t> Day 3 Outlook</a:t>
            </a:r>
            <a:endParaRPr lang="en-US" sz="1600" dirty="0"/>
          </a:p>
        </p:txBody>
      </p:sp>
      <p:sp>
        <p:nvSpPr>
          <p:cNvPr id="7" name="TextBox 6"/>
          <p:cNvSpPr txBox="1"/>
          <p:nvPr/>
        </p:nvSpPr>
        <p:spPr>
          <a:xfrm>
            <a:off x="533400" y="1795046"/>
            <a:ext cx="1484124" cy="338554"/>
          </a:xfrm>
          <a:prstGeom prst="rect">
            <a:avLst/>
          </a:prstGeom>
          <a:noFill/>
        </p:spPr>
        <p:txBody>
          <a:bodyPr wrap="none" rtlCol="0">
            <a:spAutoFit/>
          </a:bodyPr>
          <a:lstStyle/>
          <a:p>
            <a:pPr>
              <a:buFont typeface="Arial" pitchFamily="34" charset="0"/>
              <a:buChar char="•"/>
            </a:pPr>
            <a:r>
              <a:rPr lang="en-US" sz="1600" dirty="0" smtClean="0"/>
              <a:t> Day 2 Outlook</a:t>
            </a:r>
            <a:endParaRPr lang="en-US" sz="1600" dirty="0"/>
          </a:p>
        </p:txBody>
      </p:sp>
      <p:sp>
        <p:nvSpPr>
          <p:cNvPr id="9" name="TextBox 8"/>
          <p:cNvSpPr txBox="1"/>
          <p:nvPr/>
        </p:nvSpPr>
        <p:spPr>
          <a:xfrm>
            <a:off x="533400" y="1120914"/>
            <a:ext cx="3488519" cy="338554"/>
          </a:xfrm>
          <a:prstGeom prst="rect">
            <a:avLst/>
          </a:prstGeom>
          <a:noFill/>
        </p:spPr>
        <p:txBody>
          <a:bodyPr wrap="none" rtlCol="0">
            <a:spAutoFit/>
          </a:bodyPr>
          <a:lstStyle/>
          <a:p>
            <a:pPr>
              <a:buFont typeface="Arial" pitchFamily="34" charset="0"/>
              <a:buChar char="•"/>
            </a:pPr>
            <a:r>
              <a:rPr lang="en-US" sz="1600" dirty="0" smtClean="0"/>
              <a:t> NWS email warning of severe weather</a:t>
            </a:r>
            <a:endParaRPr lang="en-US" sz="1600" dirty="0"/>
          </a:p>
        </p:txBody>
      </p:sp>
      <p:sp>
        <p:nvSpPr>
          <p:cNvPr id="8" name="TextBox 7"/>
          <p:cNvSpPr txBox="1"/>
          <p:nvPr/>
        </p:nvSpPr>
        <p:spPr>
          <a:xfrm rot="-2040000">
            <a:off x="-478918" y="3058678"/>
            <a:ext cx="10103535" cy="830997"/>
          </a:xfrm>
          <a:prstGeom prst="rect">
            <a:avLst/>
          </a:prstGeom>
          <a:noFill/>
        </p:spPr>
        <p:txBody>
          <a:bodyPr wrap="none" rtlCol="0">
            <a:spAutoFit/>
          </a:bodyPr>
          <a:lstStyle/>
          <a:p>
            <a:r>
              <a:rPr lang="en-US" sz="4800" dirty="0" smtClean="0">
                <a:solidFill>
                  <a:schemeClr val="bg1">
                    <a:lumMod val="65000"/>
                  </a:schemeClr>
                </a:solidFill>
                <a:effectLst>
                  <a:outerShdw blurRad="38100" dist="38100" dir="2700000" algn="tl">
                    <a:srgbClr val="000000">
                      <a:alpha val="43137"/>
                    </a:srgbClr>
                  </a:outerShdw>
                </a:effectLst>
              </a:rPr>
              <a:t>Slide Hidden – for talking point use only</a:t>
            </a:r>
            <a:endParaRPr lang="en-US" sz="4800" dirty="0">
              <a:solidFill>
                <a:schemeClr val="bg1">
                  <a:lumMod val="65000"/>
                </a:schemeClr>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794.JPG"/>
          <p:cNvPicPr>
            <a:picLocks noChangeAspect="1"/>
          </p:cNvPicPr>
          <p:nvPr/>
        </p:nvPicPr>
        <p:blipFill>
          <a:blip r:embed="rId2" cstate="print"/>
          <a:stretch>
            <a:fillRect/>
          </a:stretch>
        </p:blipFill>
        <p:spPr>
          <a:xfrm>
            <a:off x="1066800" y="800100"/>
            <a:ext cx="7010400" cy="52578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extBox 23"/>
          <p:cNvSpPr txBox="1"/>
          <p:nvPr/>
        </p:nvSpPr>
        <p:spPr>
          <a:xfrm rot="-2040000">
            <a:off x="-478918" y="3058678"/>
            <a:ext cx="10103535" cy="830997"/>
          </a:xfrm>
          <a:prstGeom prst="rect">
            <a:avLst/>
          </a:prstGeom>
          <a:noFill/>
        </p:spPr>
        <p:txBody>
          <a:bodyPr wrap="none" rtlCol="0">
            <a:spAutoFit/>
          </a:bodyPr>
          <a:lstStyle/>
          <a:p>
            <a:r>
              <a:rPr lang="en-US" sz="4800" dirty="0" smtClean="0">
                <a:solidFill>
                  <a:schemeClr val="bg1">
                    <a:lumMod val="65000"/>
                  </a:schemeClr>
                </a:solidFill>
                <a:effectLst>
                  <a:outerShdw blurRad="38100" dist="38100" dir="2700000" algn="tl">
                    <a:srgbClr val="000000">
                      <a:alpha val="43137"/>
                    </a:srgbClr>
                  </a:outerShdw>
                </a:effectLst>
              </a:rPr>
              <a:t>Slide Hidden – for talking point use only</a:t>
            </a:r>
            <a:endParaRPr lang="en-US" sz="4800" dirty="0">
              <a:solidFill>
                <a:schemeClr val="bg1">
                  <a:lumMod val="65000"/>
                </a:schemeClr>
              </a:solidFill>
              <a:effectLst>
                <a:outerShdw blurRad="38100" dist="38100" dir="2700000" algn="tl">
                  <a:srgbClr val="000000">
                    <a:alpha val="43137"/>
                  </a:srgbClr>
                </a:outerShdw>
              </a:effectLst>
            </a:endParaRPr>
          </a:p>
        </p:txBody>
      </p:sp>
      <p:sp>
        <p:nvSpPr>
          <p:cNvPr id="3" name="TextBox 2"/>
          <p:cNvSpPr txBox="1"/>
          <p:nvPr/>
        </p:nvSpPr>
        <p:spPr>
          <a:xfrm>
            <a:off x="3147988" y="152400"/>
            <a:ext cx="2133726" cy="400110"/>
          </a:xfrm>
          <a:prstGeom prst="rect">
            <a:avLst/>
          </a:prstGeom>
          <a:noFill/>
        </p:spPr>
        <p:txBody>
          <a:bodyPr wrap="none" rtlCol="0">
            <a:spAutoFit/>
          </a:bodyPr>
          <a:lstStyle/>
          <a:p>
            <a:r>
              <a:rPr lang="en-US" sz="2000" b="1" dirty="0" smtClean="0"/>
              <a:t>Timeline of Events</a:t>
            </a:r>
            <a:endParaRPr lang="en-US" sz="2000" b="1" dirty="0"/>
          </a:p>
        </p:txBody>
      </p:sp>
      <p:sp>
        <p:nvSpPr>
          <p:cNvPr id="5" name="TextBox 4"/>
          <p:cNvSpPr txBox="1"/>
          <p:nvPr/>
        </p:nvSpPr>
        <p:spPr>
          <a:xfrm>
            <a:off x="533400" y="609600"/>
            <a:ext cx="2349874" cy="338554"/>
          </a:xfrm>
          <a:prstGeom prst="rect">
            <a:avLst/>
          </a:prstGeom>
          <a:noFill/>
        </p:spPr>
        <p:txBody>
          <a:bodyPr wrap="none" rtlCol="0">
            <a:spAutoFit/>
          </a:bodyPr>
          <a:lstStyle/>
          <a:p>
            <a:r>
              <a:rPr lang="en-US" sz="1600" u="sng" dirty="0" smtClean="0"/>
              <a:t>Wednesday – February 24</a:t>
            </a:r>
            <a:endParaRPr lang="en-US" sz="1600" u="sng" dirty="0"/>
          </a:p>
        </p:txBody>
      </p:sp>
      <p:sp>
        <p:nvSpPr>
          <p:cNvPr id="8" name="TextBox 7"/>
          <p:cNvSpPr txBox="1"/>
          <p:nvPr/>
        </p:nvSpPr>
        <p:spPr>
          <a:xfrm>
            <a:off x="533400" y="914400"/>
            <a:ext cx="1484124" cy="338554"/>
          </a:xfrm>
          <a:prstGeom prst="rect">
            <a:avLst/>
          </a:prstGeom>
          <a:noFill/>
        </p:spPr>
        <p:txBody>
          <a:bodyPr wrap="none" rtlCol="0">
            <a:spAutoFit/>
          </a:bodyPr>
          <a:lstStyle/>
          <a:p>
            <a:pPr>
              <a:buFont typeface="Arial" pitchFamily="34" charset="0"/>
              <a:buChar char="•"/>
            </a:pPr>
            <a:r>
              <a:rPr lang="en-US" sz="1600" dirty="0" smtClean="0"/>
              <a:t> Day 1 Outlook</a:t>
            </a:r>
            <a:endParaRPr lang="en-US" sz="1600" dirty="0"/>
          </a:p>
        </p:txBody>
      </p:sp>
      <p:sp>
        <p:nvSpPr>
          <p:cNvPr id="10" name="TextBox 9"/>
          <p:cNvSpPr txBox="1"/>
          <p:nvPr/>
        </p:nvSpPr>
        <p:spPr>
          <a:xfrm>
            <a:off x="533400" y="1207532"/>
            <a:ext cx="2266646" cy="338554"/>
          </a:xfrm>
          <a:prstGeom prst="rect">
            <a:avLst/>
          </a:prstGeom>
          <a:noFill/>
        </p:spPr>
        <p:txBody>
          <a:bodyPr wrap="none" rtlCol="0">
            <a:spAutoFit/>
          </a:bodyPr>
          <a:lstStyle/>
          <a:p>
            <a:pPr>
              <a:buFont typeface="Arial" pitchFamily="34" charset="0"/>
              <a:buChar char="•"/>
            </a:pPr>
            <a:r>
              <a:rPr lang="en-US" sz="1600" dirty="0" smtClean="0"/>
              <a:t> NWS email with update</a:t>
            </a:r>
            <a:endParaRPr lang="en-US" sz="1600" dirty="0"/>
          </a:p>
        </p:txBody>
      </p:sp>
      <p:sp>
        <p:nvSpPr>
          <p:cNvPr id="11" name="TextBox 10"/>
          <p:cNvSpPr txBox="1"/>
          <p:nvPr/>
        </p:nvSpPr>
        <p:spPr>
          <a:xfrm>
            <a:off x="533400" y="1512332"/>
            <a:ext cx="5320559" cy="338554"/>
          </a:xfrm>
          <a:prstGeom prst="rect">
            <a:avLst/>
          </a:prstGeom>
          <a:noFill/>
        </p:spPr>
        <p:txBody>
          <a:bodyPr wrap="none" rtlCol="0">
            <a:spAutoFit/>
          </a:bodyPr>
          <a:lstStyle/>
          <a:p>
            <a:pPr>
              <a:buFont typeface="Arial" pitchFamily="34" charset="0"/>
              <a:buChar char="•"/>
            </a:pPr>
            <a:r>
              <a:rPr lang="en-US" sz="1600" dirty="0" smtClean="0"/>
              <a:t> 0900 conference call with NWS Wakefield/Blacksburg /VEOC</a:t>
            </a:r>
            <a:endParaRPr lang="en-US" sz="1600" dirty="0"/>
          </a:p>
        </p:txBody>
      </p:sp>
      <p:sp>
        <p:nvSpPr>
          <p:cNvPr id="12" name="TextBox 11"/>
          <p:cNvSpPr txBox="1"/>
          <p:nvPr/>
        </p:nvSpPr>
        <p:spPr>
          <a:xfrm>
            <a:off x="533400" y="2350532"/>
            <a:ext cx="3895938" cy="338554"/>
          </a:xfrm>
          <a:prstGeom prst="rect">
            <a:avLst/>
          </a:prstGeom>
          <a:noFill/>
        </p:spPr>
        <p:txBody>
          <a:bodyPr wrap="none" rtlCol="0">
            <a:spAutoFit/>
          </a:bodyPr>
          <a:lstStyle/>
          <a:p>
            <a:pPr>
              <a:buFont typeface="Arial" pitchFamily="34" charset="0"/>
              <a:buChar char="•"/>
            </a:pPr>
            <a:r>
              <a:rPr lang="en-US" sz="1600" dirty="0" smtClean="0"/>
              <a:t> 1215 conference call with SPC/FEMA/VEOC</a:t>
            </a:r>
            <a:endParaRPr lang="en-US" sz="1600" dirty="0"/>
          </a:p>
        </p:txBody>
      </p:sp>
      <p:sp>
        <p:nvSpPr>
          <p:cNvPr id="13" name="TextBox 12"/>
          <p:cNvSpPr txBox="1"/>
          <p:nvPr/>
        </p:nvSpPr>
        <p:spPr>
          <a:xfrm>
            <a:off x="533400" y="2045732"/>
            <a:ext cx="3704284" cy="338554"/>
          </a:xfrm>
          <a:prstGeom prst="rect">
            <a:avLst/>
          </a:prstGeom>
          <a:noFill/>
        </p:spPr>
        <p:txBody>
          <a:bodyPr wrap="none" rtlCol="0">
            <a:spAutoFit/>
          </a:bodyPr>
          <a:lstStyle/>
          <a:p>
            <a:pPr>
              <a:buFont typeface="Arial" pitchFamily="34" charset="0"/>
              <a:buChar char="•"/>
            </a:pPr>
            <a:r>
              <a:rPr lang="en-US" sz="1600" dirty="0" smtClean="0"/>
              <a:t> 1200 – VEOC issues Executive Dashboard</a:t>
            </a:r>
            <a:endParaRPr lang="en-US" sz="1600" dirty="0"/>
          </a:p>
        </p:txBody>
      </p:sp>
      <p:sp>
        <p:nvSpPr>
          <p:cNvPr id="14" name="TextBox 13"/>
          <p:cNvSpPr txBox="1"/>
          <p:nvPr/>
        </p:nvSpPr>
        <p:spPr>
          <a:xfrm>
            <a:off x="533400" y="2621578"/>
            <a:ext cx="3213957" cy="338554"/>
          </a:xfrm>
          <a:prstGeom prst="rect">
            <a:avLst/>
          </a:prstGeom>
          <a:noFill/>
        </p:spPr>
        <p:txBody>
          <a:bodyPr wrap="none" rtlCol="0">
            <a:spAutoFit/>
          </a:bodyPr>
          <a:lstStyle/>
          <a:p>
            <a:pPr>
              <a:buFont typeface="Arial" pitchFamily="34" charset="0"/>
              <a:buChar char="•"/>
            </a:pPr>
            <a:r>
              <a:rPr lang="en-US" sz="1600" dirty="0" smtClean="0"/>
              <a:t> 1300 – VEOC issues Spot Report #1</a:t>
            </a:r>
            <a:endParaRPr lang="en-US" sz="1600" dirty="0"/>
          </a:p>
        </p:txBody>
      </p:sp>
      <p:sp>
        <p:nvSpPr>
          <p:cNvPr id="15" name="TextBox 14"/>
          <p:cNvSpPr txBox="1"/>
          <p:nvPr/>
        </p:nvSpPr>
        <p:spPr>
          <a:xfrm>
            <a:off x="533400" y="1771710"/>
            <a:ext cx="2462213" cy="338554"/>
          </a:xfrm>
          <a:prstGeom prst="rect">
            <a:avLst/>
          </a:prstGeom>
          <a:noFill/>
        </p:spPr>
        <p:txBody>
          <a:bodyPr wrap="none" rtlCol="0">
            <a:spAutoFit/>
          </a:bodyPr>
          <a:lstStyle/>
          <a:p>
            <a:pPr>
              <a:buFont typeface="Arial" pitchFamily="34" charset="0"/>
              <a:buChar char="•"/>
            </a:pPr>
            <a:r>
              <a:rPr lang="en-US" sz="1600" dirty="0" smtClean="0"/>
              <a:t> 1200 – NWS email update</a:t>
            </a:r>
            <a:endParaRPr lang="en-US" sz="1600" dirty="0"/>
          </a:p>
        </p:txBody>
      </p:sp>
      <p:sp>
        <p:nvSpPr>
          <p:cNvPr id="16" name="TextBox 15"/>
          <p:cNvSpPr txBox="1"/>
          <p:nvPr/>
        </p:nvSpPr>
        <p:spPr>
          <a:xfrm>
            <a:off x="533400" y="2926378"/>
            <a:ext cx="4548617" cy="338554"/>
          </a:xfrm>
          <a:prstGeom prst="rect">
            <a:avLst/>
          </a:prstGeom>
          <a:noFill/>
        </p:spPr>
        <p:txBody>
          <a:bodyPr wrap="none" rtlCol="0">
            <a:spAutoFit/>
          </a:bodyPr>
          <a:lstStyle/>
          <a:p>
            <a:pPr>
              <a:buFont typeface="Arial" pitchFamily="34" charset="0"/>
              <a:buChar char="•"/>
            </a:pPr>
            <a:r>
              <a:rPr lang="en-US" sz="1600" dirty="0" smtClean="0"/>
              <a:t> 1345 – SPC issues Severe Thunderstorm Watch #27</a:t>
            </a:r>
            <a:endParaRPr lang="en-US" sz="1600" dirty="0"/>
          </a:p>
        </p:txBody>
      </p:sp>
      <p:sp>
        <p:nvSpPr>
          <p:cNvPr id="17" name="TextBox 16"/>
          <p:cNvSpPr txBox="1"/>
          <p:nvPr/>
        </p:nvSpPr>
        <p:spPr>
          <a:xfrm>
            <a:off x="533400" y="3231178"/>
            <a:ext cx="6856364" cy="338554"/>
          </a:xfrm>
          <a:prstGeom prst="rect">
            <a:avLst/>
          </a:prstGeom>
          <a:noFill/>
        </p:spPr>
        <p:txBody>
          <a:bodyPr wrap="none" rtlCol="0">
            <a:spAutoFit/>
          </a:bodyPr>
          <a:lstStyle/>
          <a:p>
            <a:pPr>
              <a:buFont typeface="Arial" pitchFamily="34" charset="0"/>
              <a:buChar char="•"/>
            </a:pPr>
            <a:r>
              <a:rPr lang="en-US" sz="1600" dirty="0" smtClean="0"/>
              <a:t> 1420 – NWS Wakefield issues Severe Thunderstorm Warning for Sussex County</a:t>
            </a:r>
            <a:endParaRPr lang="en-US" sz="1600" dirty="0"/>
          </a:p>
        </p:txBody>
      </p:sp>
      <p:sp>
        <p:nvSpPr>
          <p:cNvPr id="18" name="TextBox 17"/>
          <p:cNvSpPr txBox="1"/>
          <p:nvPr/>
        </p:nvSpPr>
        <p:spPr>
          <a:xfrm>
            <a:off x="533400" y="3535978"/>
            <a:ext cx="5695918" cy="338554"/>
          </a:xfrm>
          <a:prstGeom prst="rect">
            <a:avLst/>
          </a:prstGeom>
          <a:noFill/>
        </p:spPr>
        <p:txBody>
          <a:bodyPr wrap="none" rtlCol="0">
            <a:spAutoFit/>
          </a:bodyPr>
          <a:lstStyle/>
          <a:p>
            <a:pPr>
              <a:buFont typeface="Arial" pitchFamily="34" charset="0"/>
              <a:buChar char="•"/>
            </a:pPr>
            <a:r>
              <a:rPr lang="en-US" sz="1600" dirty="0" smtClean="0"/>
              <a:t> 1437– NWS Wakefield issues Tornado Warning for Sussex County</a:t>
            </a:r>
            <a:endParaRPr lang="en-US" sz="1600" dirty="0"/>
          </a:p>
        </p:txBody>
      </p:sp>
      <p:sp>
        <p:nvSpPr>
          <p:cNvPr id="19" name="TextBox 18"/>
          <p:cNvSpPr txBox="1"/>
          <p:nvPr/>
        </p:nvSpPr>
        <p:spPr>
          <a:xfrm>
            <a:off x="533400" y="4919246"/>
            <a:ext cx="6659708" cy="338554"/>
          </a:xfrm>
          <a:prstGeom prst="rect">
            <a:avLst/>
          </a:prstGeom>
          <a:noFill/>
        </p:spPr>
        <p:txBody>
          <a:bodyPr wrap="none" rtlCol="0">
            <a:spAutoFit/>
          </a:bodyPr>
          <a:lstStyle/>
          <a:p>
            <a:pPr>
              <a:buFont typeface="Arial" pitchFamily="34" charset="0"/>
              <a:buChar char="•"/>
            </a:pPr>
            <a:r>
              <a:rPr lang="en-US" sz="1600" dirty="0" smtClean="0"/>
              <a:t> 1527 – NWS Blacksburg issues first Tornado Warning for Appomattox County</a:t>
            </a:r>
            <a:endParaRPr lang="en-US" sz="1600" dirty="0"/>
          </a:p>
        </p:txBody>
      </p:sp>
      <p:sp>
        <p:nvSpPr>
          <p:cNvPr id="21" name="TextBox 20"/>
          <p:cNvSpPr txBox="1"/>
          <p:nvPr/>
        </p:nvSpPr>
        <p:spPr>
          <a:xfrm>
            <a:off x="533400" y="3840778"/>
            <a:ext cx="5921108" cy="338554"/>
          </a:xfrm>
          <a:prstGeom prst="rect">
            <a:avLst/>
          </a:prstGeom>
          <a:noFill/>
        </p:spPr>
        <p:txBody>
          <a:bodyPr wrap="none" rtlCol="0">
            <a:spAutoFit/>
          </a:bodyPr>
          <a:lstStyle/>
          <a:p>
            <a:pPr>
              <a:buFont typeface="Arial" pitchFamily="34" charset="0"/>
              <a:buChar char="•"/>
            </a:pPr>
            <a:r>
              <a:rPr lang="en-US" sz="1600" dirty="0" smtClean="0"/>
              <a:t> 1443– VSP </a:t>
            </a:r>
            <a:r>
              <a:rPr lang="en-US" sz="1600" dirty="0" err="1" smtClean="0"/>
              <a:t>enroute</a:t>
            </a:r>
            <a:r>
              <a:rPr lang="en-US" sz="1600" dirty="0" smtClean="0"/>
              <a:t> to Waverly due to people trapped from tornado</a:t>
            </a:r>
            <a:endParaRPr lang="en-US" sz="1600" dirty="0"/>
          </a:p>
        </p:txBody>
      </p:sp>
      <p:sp>
        <p:nvSpPr>
          <p:cNvPr id="22" name="TextBox 21"/>
          <p:cNvSpPr txBox="1"/>
          <p:nvPr/>
        </p:nvSpPr>
        <p:spPr>
          <a:xfrm>
            <a:off x="533400" y="4145578"/>
            <a:ext cx="5752922" cy="338554"/>
          </a:xfrm>
          <a:prstGeom prst="rect">
            <a:avLst/>
          </a:prstGeom>
          <a:noFill/>
        </p:spPr>
        <p:txBody>
          <a:bodyPr wrap="none" rtlCol="0">
            <a:spAutoFit/>
          </a:bodyPr>
          <a:lstStyle/>
          <a:p>
            <a:pPr>
              <a:buFont typeface="Arial" pitchFamily="34" charset="0"/>
              <a:buChar char="•"/>
            </a:pPr>
            <a:r>
              <a:rPr lang="en-US" sz="1600" dirty="0" smtClean="0"/>
              <a:t> 1454– B. Sterling </a:t>
            </a:r>
            <a:r>
              <a:rPr lang="en-US" sz="1600" dirty="0" err="1" smtClean="0"/>
              <a:t>enroute</a:t>
            </a:r>
            <a:r>
              <a:rPr lang="en-US" sz="1600" dirty="0" smtClean="0"/>
              <a:t> to Waverly – 1537 emergency response</a:t>
            </a:r>
            <a:endParaRPr lang="en-US" sz="1600" dirty="0"/>
          </a:p>
        </p:txBody>
      </p:sp>
      <p:sp>
        <p:nvSpPr>
          <p:cNvPr id="23" name="TextBox 22"/>
          <p:cNvSpPr txBox="1"/>
          <p:nvPr/>
        </p:nvSpPr>
        <p:spPr>
          <a:xfrm>
            <a:off x="533400" y="4648200"/>
            <a:ext cx="3242554" cy="338554"/>
          </a:xfrm>
          <a:prstGeom prst="rect">
            <a:avLst/>
          </a:prstGeom>
          <a:noFill/>
        </p:spPr>
        <p:txBody>
          <a:bodyPr wrap="none" rtlCol="0">
            <a:spAutoFit/>
          </a:bodyPr>
          <a:lstStyle/>
          <a:p>
            <a:pPr>
              <a:buFont typeface="Arial" pitchFamily="34" charset="0"/>
              <a:buChar char="•"/>
            </a:pPr>
            <a:r>
              <a:rPr lang="en-US" sz="1600" dirty="0" smtClean="0"/>
              <a:t> 1553– B. Sterling arrives in Waverly</a:t>
            </a:r>
            <a:endParaRPr lang="en-US" sz="1600" dirty="0"/>
          </a:p>
        </p:txBody>
      </p:sp>
      <p:sp>
        <p:nvSpPr>
          <p:cNvPr id="25" name="TextBox 24"/>
          <p:cNvSpPr txBox="1"/>
          <p:nvPr/>
        </p:nvSpPr>
        <p:spPr>
          <a:xfrm>
            <a:off x="533400" y="4385846"/>
            <a:ext cx="5280420" cy="338554"/>
          </a:xfrm>
          <a:prstGeom prst="rect">
            <a:avLst/>
          </a:prstGeom>
          <a:noFill/>
        </p:spPr>
        <p:txBody>
          <a:bodyPr wrap="none" rtlCol="0">
            <a:spAutoFit/>
          </a:bodyPr>
          <a:lstStyle/>
          <a:p>
            <a:pPr>
              <a:buFont typeface="Arial" pitchFamily="34" charset="0"/>
              <a:buChar char="•"/>
            </a:pPr>
            <a:r>
              <a:rPr lang="en-US" sz="1600" dirty="0" smtClean="0"/>
              <a:t> 1544– Twitter reports of 2 unconfirmed fatalities in Waverly</a:t>
            </a:r>
            <a:endParaRPr lang="en-US" sz="1600" dirty="0"/>
          </a:p>
        </p:txBody>
      </p:sp>
      <p:sp>
        <p:nvSpPr>
          <p:cNvPr id="26" name="TextBox 25"/>
          <p:cNvSpPr txBox="1"/>
          <p:nvPr/>
        </p:nvSpPr>
        <p:spPr>
          <a:xfrm>
            <a:off x="533400" y="5147846"/>
            <a:ext cx="4437305" cy="338554"/>
          </a:xfrm>
          <a:prstGeom prst="rect">
            <a:avLst/>
          </a:prstGeom>
          <a:noFill/>
        </p:spPr>
        <p:txBody>
          <a:bodyPr wrap="none" rtlCol="0">
            <a:spAutoFit/>
          </a:bodyPr>
          <a:lstStyle/>
          <a:p>
            <a:pPr>
              <a:buFont typeface="Arial" pitchFamily="34" charset="0"/>
              <a:buChar char="•"/>
            </a:pPr>
            <a:r>
              <a:rPr lang="en-US" sz="1600" dirty="0" smtClean="0"/>
              <a:t> 1621 – G. Stewart </a:t>
            </a:r>
            <a:r>
              <a:rPr lang="en-US" sz="1600" dirty="0" err="1" smtClean="0"/>
              <a:t>enroute</a:t>
            </a:r>
            <a:r>
              <a:rPr lang="en-US" sz="1600" dirty="0" smtClean="0"/>
              <a:t> to Appomattox County</a:t>
            </a:r>
            <a:endParaRPr lang="en-US" sz="1600" dirty="0"/>
          </a:p>
        </p:txBody>
      </p:sp>
      <p:sp>
        <p:nvSpPr>
          <p:cNvPr id="27" name="TextBox 26"/>
          <p:cNvSpPr txBox="1"/>
          <p:nvPr/>
        </p:nvSpPr>
        <p:spPr>
          <a:xfrm>
            <a:off x="533400" y="5376446"/>
            <a:ext cx="4243919" cy="338554"/>
          </a:xfrm>
          <a:prstGeom prst="rect">
            <a:avLst/>
          </a:prstGeom>
          <a:noFill/>
        </p:spPr>
        <p:txBody>
          <a:bodyPr wrap="none" rtlCol="0">
            <a:spAutoFit/>
          </a:bodyPr>
          <a:lstStyle/>
          <a:p>
            <a:pPr>
              <a:buFont typeface="Arial" pitchFamily="34" charset="0"/>
              <a:buChar char="•"/>
            </a:pPr>
            <a:r>
              <a:rPr lang="en-US" sz="1600" dirty="0" smtClean="0"/>
              <a:t> 1653 – Sussex County declares local emergency</a:t>
            </a:r>
            <a:endParaRPr lang="en-US" sz="1600" dirty="0"/>
          </a:p>
        </p:txBody>
      </p:sp>
      <p:sp>
        <p:nvSpPr>
          <p:cNvPr id="28" name="TextBox 27"/>
          <p:cNvSpPr txBox="1"/>
          <p:nvPr/>
        </p:nvSpPr>
        <p:spPr>
          <a:xfrm>
            <a:off x="533400" y="5867400"/>
            <a:ext cx="4721870" cy="338554"/>
          </a:xfrm>
          <a:prstGeom prst="rect">
            <a:avLst/>
          </a:prstGeom>
          <a:noFill/>
        </p:spPr>
        <p:txBody>
          <a:bodyPr wrap="none" rtlCol="0">
            <a:spAutoFit/>
          </a:bodyPr>
          <a:lstStyle/>
          <a:p>
            <a:pPr>
              <a:buFont typeface="Arial" pitchFamily="34" charset="0"/>
              <a:buChar char="•"/>
            </a:pPr>
            <a:r>
              <a:rPr lang="en-US" sz="1600" dirty="0" smtClean="0"/>
              <a:t> 1718 – Appomattox County declares local emergency</a:t>
            </a:r>
            <a:endParaRPr lang="en-US" sz="1600" dirty="0"/>
          </a:p>
        </p:txBody>
      </p:sp>
      <p:sp>
        <p:nvSpPr>
          <p:cNvPr id="29" name="TextBox 28"/>
          <p:cNvSpPr txBox="1"/>
          <p:nvPr/>
        </p:nvSpPr>
        <p:spPr>
          <a:xfrm>
            <a:off x="533400" y="6062246"/>
            <a:ext cx="3739485" cy="338554"/>
          </a:xfrm>
          <a:prstGeom prst="rect">
            <a:avLst/>
          </a:prstGeom>
          <a:noFill/>
        </p:spPr>
        <p:txBody>
          <a:bodyPr wrap="none" rtlCol="0">
            <a:spAutoFit/>
          </a:bodyPr>
          <a:lstStyle/>
          <a:p>
            <a:pPr>
              <a:buFont typeface="Arial" pitchFamily="34" charset="0"/>
              <a:buChar char="•"/>
            </a:pPr>
            <a:r>
              <a:rPr lang="en-US" sz="1600" dirty="0" smtClean="0"/>
              <a:t> 2100 – Conference call with regional staff</a:t>
            </a:r>
            <a:endParaRPr lang="en-US" sz="1600" dirty="0"/>
          </a:p>
        </p:txBody>
      </p:sp>
      <p:sp>
        <p:nvSpPr>
          <p:cNvPr id="30" name="TextBox 29"/>
          <p:cNvSpPr txBox="1"/>
          <p:nvPr/>
        </p:nvSpPr>
        <p:spPr>
          <a:xfrm>
            <a:off x="533400" y="5638800"/>
            <a:ext cx="4952190" cy="338554"/>
          </a:xfrm>
          <a:prstGeom prst="rect">
            <a:avLst/>
          </a:prstGeom>
          <a:noFill/>
        </p:spPr>
        <p:txBody>
          <a:bodyPr wrap="none" rtlCol="0">
            <a:spAutoFit/>
          </a:bodyPr>
          <a:lstStyle/>
          <a:p>
            <a:pPr>
              <a:buFont typeface="Arial" pitchFamily="34" charset="0"/>
              <a:buChar char="•"/>
            </a:pPr>
            <a:r>
              <a:rPr lang="en-US" sz="1600" dirty="0" smtClean="0"/>
              <a:t> 1706 – Governor McAuliffe declares State of Emergency</a:t>
            </a:r>
            <a:endParaRPr lang="en-US" sz="16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3147988" y="152400"/>
            <a:ext cx="2133726" cy="400110"/>
          </a:xfrm>
          <a:prstGeom prst="rect">
            <a:avLst/>
          </a:prstGeom>
          <a:noFill/>
        </p:spPr>
        <p:txBody>
          <a:bodyPr wrap="none" rtlCol="0">
            <a:spAutoFit/>
          </a:bodyPr>
          <a:lstStyle/>
          <a:p>
            <a:r>
              <a:rPr lang="en-US" sz="2000" b="1" dirty="0" smtClean="0"/>
              <a:t>Timeline of Events</a:t>
            </a:r>
            <a:endParaRPr lang="en-US" sz="2000" b="1" dirty="0"/>
          </a:p>
        </p:txBody>
      </p:sp>
      <p:sp>
        <p:nvSpPr>
          <p:cNvPr id="5" name="TextBox 4"/>
          <p:cNvSpPr txBox="1"/>
          <p:nvPr/>
        </p:nvSpPr>
        <p:spPr>
          <a:xfrm>
            <a:off x="533400" y="609600"/>
            <a:ext cx="2137445" cy="338554"/>
          </a:xfrm>
          <a:prstGeom prst="rect">
            <a:avLst/>
          </a:prstGeom>
          <a:noFill/>
        </p:spPr>
        <p:txBody>
          <a:bodyPr wrap="none" rtlCol="0">
            <a:spAutoFit/>
          </a:bodyPr>
          <a:lstStyle/>
          <a:p>
            <a:r>
              <a:rPr lang="en-US" sz="1600" u="sng" dirty="0" smtClean="0"/>
              <a:t>Thursday – February 25</a:t>
            </a:r>
            <a:endParaRPr lang="en-US" sz="1600" u="sng" dirty="0"/>
          </a:p>
        </p:txBody>
      </p:sp>
      <p:sp>
        <p:nvSpPr>
          <p:cNvPr id="8" name="TextBox 7"/>
          <p:cNvSpPr txBox="1"/>
          <p:nvPr/>
        </p:nvSpPr>
        <p:spPr>
          <a:xfrm>
            <a:off x="533400" y="914400"/>
            <a:ext cx="1605055" cy="338554"/>
          </a:xfrm>
          <a:prstGeom prst="rect">
            <a:avLst/>
          </a:prstGeom>
          <a:noFill/>
        </p:spPr>
        <p:txBody>
          <a:bodyPr wrap="none" rtlCol="0">
            <a:spAutoFit/>
          </a:bodyPr>
          <a:lstStyle/>
          <a:p>
            <a:pPr>
              <a:buFont typeface="Arial" pitchFamily="34" charset="0"/>
              <a:buChar char="•"/>
            </a:pPr>
            <a:r>
              <a:rPr lang="en-US" sz="1600" dirty="0" smtClean="0"/>
              <a:t> Governor’s visit</a:t>
            </a:r>
            <a:endParaRPr lang="en-US" sz="1600" dirty="0"/>
          </a:p>
        </p:txBody>
      </p:sp>
      <p:sp>
        <p:nvSpPr>
          <p:cNvPr id="10" name="TextBox 9"/>
          <p:cNvSpPr txBox="1"/>
          <p:nvPr/>
        </p:nvSpPr>
        <p:spPr>
          <a:xfrm>
            <a:off x="533400" y="1207532"/>
            <a:ext cx="3568541" cy="338554"/>
          </a:xfrm>
          <a:prstGeom prst="rect">
            <a:avLst/>
          </a:prstGeom>
          <a:noFill/>
        </p:spPr>
        <p:txBody>
          <a:bodyPr wrap="none" rtlCol="0">
            <a:spAutoFit/>
          </a:bodyPr>
          <a:lstStyle/>
          <a:p>
            <a:pPr>
              <a:buFont typeface="Arial" pitchFamily="34" charset="0"/>
              <a:buChar char="•"/>
            </a:pPr>
            <a:r>
              <a:rPr lang="en-US" sz="1600" dirty="0" smtClean="0"/>
              <a:t> Volunteers arrive to assist with cleanu</a:t>
            </a:r>
            <a:r>
              <a:rPr lang="en-US" sz="1600" dirty="0"/>
              <a:t>p</a:t>
            </a:r>
          </a:p>
        </p:txBody>
      </p:sp>
      <p:sp>
        <p:nvSpPr>
          <p:cNvPr id="24" name="TextBox 23"/>
          <p:cNvSpPr txBox="1"/>
          <p:nvPr/>
        </p:nvSpPr>
        <p:spPr>
          <a:xfrm>
            <a:off x="533400" y="1578114"/>
            <a:ext cx="1887696" cy="338554"/>
          </a:xfrm>
          <a:prstGeom prst="rect">
            <a:avLst/>
          </a:prstGeom>
          <a:noFill/>
        </p:spPr>
        <p:txBody>
          <a:bodyPr wrap="none" rtlCol="0">
            <a:spAutoFit/>
          </a:bodyPr>
          <a:lstStyle/>
          <a:p>
            <a:r>
              <a:rPr lang="en-US" sz="1600" u="sng" dirty="0" smtClean="0"/>
              <a:t>Friday – February 26</a:t>
            </a:r>
            <a:endParaRPr lang="en-US" sz="1600" u="sng" dirty="0"/>
          </a:p>
        </p:txBody>
      </p:sp>
      <p:sp>
        <p:nvSpPr>
          <p:cNvPr id="31" name="TextBox 30"/>
          <p:cNvSpPr txBox="1"/>
          <p:nvPr/>
        </p:nvSpPr>
        <p:spPr>
          <a:xfrm>
            <a:off x="533400" y="1882914"/>
            <a:ext cx="2889637" cy="338554"/>
          </a:xfrm>
          <a:prstGeom prst="rect">
            <a:avLst/>
          </a:prstGeom>
          <a:noFill/>
        </p:spPr>
        <p:txBody>
          <a:bodyPr wrap="none" rtlCol="0">
            <a:spAutoFit/>
          </a:bodyPr>
          <a:lstStyle/>
          <a:p>
            <a:pPr>
              <a:buFont typeface="Arial" pitchFamily="34" charset="0"/>
              <a:buChar char="•"/>
            </a:pPr>
            <a:r>
              <a:rPr lang="en-US" sz="1600" dirty="0" smtClean="0"/>
              <a:t> Volunteers assist with cleanup</a:t>
            </a:r>
            <a:endParaRPr lang="en-US" sz="1600" dirty="0"/>
          </a:p>
        </p:txBody>
      </p:sp>
      <p:sp>
        <p:nvSpPr>
          <p:cNvPr id="33" name="TextBox 32"/>
          <p:cNvSpPr txBox="1"/>
          <p:nvPr/>
        </p:nvSpPr>
        <p:spPr>
          <a:xfrm>
            <a:off x="533400" y="2252246"/>
            <a:ext cx="2110578" cy="338554"/>
          </a:xfrm>
          <a:prstGeom prst="rect">
            <a:avLst/>
          </a:prstGeom>
          <a:noFill/>
        </p:spPr>
        <p:txBody>
          <a:bodyPr wrap="none" rtlCol="0">
            <a:spAutoFit/>
          </a:bodyPr>
          <a:lstStyle/>
          <a:p>
            <a:r>
              <a:rPr lang="en-US" sz="1600" u="sng" dirty="0" smtClean="0"/>
              <a:t>Saturday – February 27</a:t>
            </a:r>
            <a:endParaRPr lang="en-US" sz="1600" u="sng" dirty="0"/>
          </a:p>
        </p:txBody>
      </p:sp>
      <p:sp>
        <p:nvSpPr>
          <p:cNvPr id="34" name="TextBox 33"/>
          <p:cNvSpPr txBox="1"/>
          <p:nvPr/>
        </p:nvSpPr>
        <p:spPr>
          <a:xfrm>
            <a:off x="533400" y="2557046"/>
            <a:ext cx="2287036" cy="338554"/>
          </a:xfrm>
          <a:prstGeom prst="rect">
            <a:avLst/>
          </a:prstGeom>
          <a:noFill/>
        </p:spPr>
        <p:txBody>
          <a:bodyPr wrap="none" rtlCol="0">
            <a:spAutoFit/>
          </a:bodyPr>
          <a:lstStyle/>
          <a:p>
            <a:pPr>
              <a:buFont typeface="Arial" pitchFamily="34" charset="0"/>
              <a:buChar char="•"/>
            </a:pPr>
            <a:r>
              <a:rPr lang="en-US" sz="1600" dirty="0" smtClean="0"/>
              <a:t> FEMA PDA Teams arrive</a:t>
            </a:r>
            <a:endParaRPr lang="en-US" sz="1600" dirty="0"/>
          </a:p>
        </p:txBody>
      </p:sp>
      <p:sp>
        <p:nvSpPr>
          <p:cNvPr id="35" name="TextBox 34"/>
          <p:cNvSpPr txBox="1"/>
          <p:nvPr/>
        </p:nvSpPr>
        <p:spPr>
          <a:xfrm>
            <a:off x="533400" y="2938046"/>
            <a:ext cx="1983876" cy="338554"/>
          </a:xfrm>
          <a:prstGeom prst="rect">
            <a:avLst/>
          </a:prstGeom>
          <a:noFill/>
        </p:spPr>
        <p:txBody>
          <a:bodyPr wrap="none" rtlCol="0">
            <a:spAutoFit/>
          </a:bodyPr>
          <a:lstStyle/>
          <a:p>
            <a:r>
              <a:rPr lang="en-US" sz="1600" u="sng" dirty="0" smtClean="0"/>
              <a:t>Sunday – February 28</a:t>
            </a:r>
            <a:endParaRPr lang="en-US" sz="1600" u="sng" dirty="0"/>
          </a:p>
        </p:txBody>
      </p:sp>
      <p:sp>
        <p:nvSpPr>
          <p:cNvPr id="36" name="TextBox 35"/>
          <p:cNvSpPr txBox="1"/>
          <p:nvPr/>
        </p:nvSpPr>
        <p:spPr>
          <a:xfrm>
            <a:off x="533400" y="3242846"/>
            <a:ext cx="3594958" cy="338554"/>
          </a:xfrm>
          <a:prstGeom prst="rect">
            <a:avLst/>
          </a:prstGeom>
          <a:noFill/>
        </p:spPr>
        <p:txBody>
          <a:bodyPr wrap="none" rtlCol="0">
            <a:spAutoFit/>
          </a:bodyPr>
          <a:lstStyle/>
          <a:p>
            <a:pPr>
              <a:buFont typeface="Arial" pitchFamily="34" charset="0"/>
              <a:buChar char="•"/>
            </a:pPr>
            <a:r>
              <a:rPr lang="en-US" sz="1600" dirty="0" smtClean="0"/>
              <a:t> FEMA PDA Teams complete assessment</a:t>
            </a:r>
            <a:endParaRPr lang="en-US" sz="1600" dirty="0"/>
          </a:p>
        </p:txBody>
      </p:sp>
      <p:sp>
        <p:nvSpPr>
          <p:cNvPr id="12" name="TextBox 11"/>
          <p:cNvSpPr txBox="1"/>
          <p:nvPr/>
        </p:nvSpPr>
        <p:spPr>
          <a:xfrm rot="-2040000">
            <a:off x="-478918" y="3058678"/>
            <a:ext cx="10103535" cy="830997"/>
          </a:xfrm>
          <a:prstGeom prst="rect">
            <a:avLst/>
          </a:prstGeom>
          <a:noFill/>
        </p:spPr>
        <p:txBody>
          <a:bodyPr wrap="none" rtlCol="0">
            <a:spAutoFit/>
          </a:bodyPr>
          <a:lstStyle/>
          <a:p>
            <a:r>
              <a:rPr lang="en-US" sz="4800" dirty="0" smtClean="0">
                <a:solidFill>
                  <a:schemeClr val="bg1">
                    <a:lumMod val="65000"/>
                  </a:schemeClr>
                </a:solidFill>
                <a:effectLst>
                  <a:outerShdw blurRad="38100" dist="38100" dir="2700000" algn="tl">
                    <a:srgbClr val="000000">
                      <a:alpha val="43137"/>
                    </a:srgbClr>
                  </a:outerShdw>
                </a:effectLst>
              </a:rPr>
              <a:t>Slide Hidden – for talking point use only</a:t>
            </a:r>
            <a:endParaRPr lang="en-US" sz="4800" dirty="0">
              <a:solidFill>
                <a:schemeClr val="bg1">
                  <a:lumMod val="65000"/>
                </a:schemeClr>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rot="-2040000">
            <a:off x="-478918" y="3058678"/>
            <a:ext cx="10103535" cy="830997"/>
          </a:xfrm>
          <a:prstGeom prst="rect">
            <a:avLst/>
          </a:prstGeom>
          <a:noFill/>
        </p:spPr>
        <p:txBody>
          <a:bodyPr wrap="none" rtlCol="0">
            <a:spAutoFit/>
          </a:bodyPr>
          <a:lstStyle/>
          <a:p>
            <a:r>
              <a:rPr lang="en-US" sz="4800" dirty="0" smtClean="0">
                <a:solidFill>
                  <a:schemeClr val="bg1">
                    <a:lumMod val="65000"/>
                  </a:schemeClr>
                </a:solidFill>
                <a:effectLst>
                  <a:outerShdw blurRad="38100" dist="38100" dir="2700000" algn="tl">
                    <a:srgbClr val="000000">
                      <a:alpha val="43137"/>
                    </a:srgbClr>
                  </a:outerShdw>
                </a:effectLst>
              </a:rPr>
              <a:t>Slide Hidden – for talking point use only</a:t>
            </a:r>
            <a:endParaRPr lang="en-US" sz="4800" dirty="0">
              <a:solidFill>
                <a:schemeClr val="bg1">
                  <a:lumMod val="65000"/>
                </a:schemeClr>
              </a:solidFill>
              <a:effectLst>
                <a:outerShdw blurRad="38100" dist="38100" dir="2700000" algn="tl">
                  <a:srgbClr val="000000">
                    <a:alpha val="43137"/>
                  </a:srgbClr>
                </a:outerShdw>
              </a:effectLst>
            </a:endParaRPr>
          </a:p>
        </p:txBody>
      </p:sp>
      <p:sp>
        <p:nvSpPr>
          <p:cNvPr id="2" name="TextBox 1"/>
          <p:cNvSpPr txBox="1"/>
          <p:nvPr/>
        </p:nvSpPr>
        <p:spPr>
          <a:xfrm>
            <a:off x="2743200" y="2819400"/>
            <a:ext cx="3530134" cy="707886"/>
          </a:xfrm>
          <a:prstGeom prst="rect">
            <a:avLst/>
          </a:prstGeom>
          <a:noFill/>
        </p:spPr>
        <p:txBody>
          <a:bodyPr wrap="none" rtlCol="0">
            <a:spAutoFit/>
          </a:bodyPr>
          <a:lstStyle/>
          <a:p>
            <a:pPr algn="ctr"/>
            <a:r>
              <a:rPr lang="en-US" sz="2000" b="1" dirty="0" smtClean="0"/>
              <a:t>Turn over to Eddie to</a:t>
            </a:r>
            <a:br>
              <a:rPr lang="en-US" sz="2000" b="1" dirty="0" smtClean="0"/>
            </a:br>
            <a:r>
              <a:rPr lang="en-US" sz="2000" b="1" dirty="0" smtClean="0"/>
              <a:t>discuss Sussex County activities</a:t>
            </a:r>
            <a:endParaRPr lang="en-US" sz="2000" b="1"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TextBox 22"/>
          <p:cNvSpPr txBox="1"/>
          <p:nvPr/>
        </p:nvSpPr>
        <p:spPr>
          <a:xfrm rot="-2040000">
            <a:off x="-478918" y="3058678"/>
            <a:ext cx="10103535" cy="830997"/>
          </a:xfrm>
          <a:prstGeom prst="rect">
            <a:avLst/>
          </a:prstGeom>
          <a:noFill/>
        </p:spPr>
        <p:txBody>
          <a:bodyPr wrap="none" rtlCol="0">
            <a:spAutoFit/>
          </a:bodyPr>
          <a:lstStyle/>
          <a:p>
            <a:r>
              <a:rPr lang="en-US" sz="4800" dirty="0" smtClean="0">
                <a:solidFill>
                  <a:schemeClr val="bg1">
                    <a:lumMod val="65000"/>
                  </a:schemeClr>
                </a:solidFill>
                <a:effectLst>
                  <a:outerShdw blurRad="38100" dist="38100" dir="2700000" algn="tl">
                    <a:srgbClr val="000000">
                      <a:alpha val="43137"/>
                    </a:srgbClr>
                  </a:outerShdw>
                </a:effectLst>
              </a:rPr>
              <a:t>Slide Hidden – for talking point use only</a:t>
            </a:r>
            <a:endParaRPr lang="en-US" sz="4800" dirty="0">
              <a:solidFill>
                <a:schemeClr val="bg1">
                  <a:lumMod val="65000"/>
                </a:schemeClr>
              </a:solidFill>
              <a:effectLst>
                <a:outerShdw blurRad="38100" dist="38100" dir="2700000" algn="tl">
                  <a:srgbClr val="000000">
                    <a:alpha val="43137"/>
                  </a:srgbClr>
                </a:outerShdw>
              </a:effectLst>
            </a:endParaRPr>
          </a:p>
        </p:txBody>
      </p:sp>
      <p:sp>
        <p:nvSpPr>
          <p:cNvPr id="1026" name="Rectangle 2"/>
          <p:cNvSpPr>
            <a:spLocks noChangeArrowheads="1"/>
          </p:cNvSpPr>
          <p:nvPr/>
        </p:nvSpPr>
        <p:spPr bwMode="auto">
          <a:xfrm>
            <a:off x="3480772" y="228600"/>
            <a:ext cx="2182457"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Waverly Tornado Talking Points</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457200" y="457200"/>
            <a:ext cx="34290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Out of County when the incident struck</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3"/>
          <p:cNvSpPr>
            <a:spLocks noChangeArrowheads="1"/>
          </p:cNvSpPr>
          <p:nvPr/>
        </p:nvSpPr>
        <p:spPr bwMode="auto">
          <a:xfrm>
            <a:off x="457200" y="685800"/>
            <a:ext cx="54102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 Received phone call from Bruce Sterling and asked him for assistance.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3"/>
          <p:cNvSpPr>
            <a:spLocks noChangeArrowheads="1"/>
          </p:cNvSpPr>
          <p:nvPr/>
        </p:nvSpPr>
        <p:spPr bwMode="auto">
          <a:xfrm>
            <a:off x="457200" y="960120"/>
            <a:ext cx="58674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 Attempted to manage incident by phone while driving back to the County (4 hours)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3"/>
          <p:cNvSpPr>
            <a:spLocks noChangeArrowheads="1"/>
          </p:cNvSpPr>
          <p:nvPr/>
        </p:nvSpPr>
        <p:spPr bwMode="auto">
          <a:xfrm>
            <a:off x="457200" y="2880360"/>
            <a:ext cx="58674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 EOC was setup by functions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3"/>
          <p:cNvSpPr>
            <a:spLocks noChangeArrowheads="1"/>
          </p:cNvSpPr>
          <p:nvPr/>
        </p:nvSpPr>
        <p:spPr bwMode="auto">
          <a:xfrm>
            <a:off x="457200" y="2606040"/>
            <a:ext cx="83820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 Assigned functions:  Security, News Media, Roadway and debris cleanup management and resource and donation management.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3"/>
          <p:cNvSpPr>
            <a:spLocks noChangeArrowheads="1"/>
          </p:cNvSpPr>
          <p:nvPr/>
        </p:nvSpPr>
        <p:spPr bwMode="auto">
          <a:xfrm>
            <a:off x="457200" y="1234440"/>
            <a:ext cx="64770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 Communicated by phone with Bruce, my Supervisor and the Incident Command staff  consistently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3"/>
          <p:cNvSpPr>
            <a:spLocks noChangeArrowheads="1"/>
          </p:cNvSpPr>
          <p:nvPr/>
        </p:nvSpPr>
        <p:spPr bwMode="auto">
          <a:xfrm>
            <a:off x="457200" y="1508760"/>
            <a:ext cx="61722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 Once I arrived, got briefed by the Incident Command we continued to search for any victims.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3"/>
          <p:cNvSpPr>
            <a:spLocks noChangeArrowheads="1"/>
          </p:cNvSpPr>
          <p:nvPr/>
        </p:nvSpPr>
        <p:spPr bwMode="auto">
          <a:xfrm>
            <a:off x="457200" y="2331720"/>
            <a:ext cx="58674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 Conducted a Briefing with EOC Staff and Town Officials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3"/>
          <p:cNvSpPr>
            <a:spLocks noChangeArrowheads="1"/>
          </p:cNvSpPr>
          <p:nvPr/>
        </p:nvSpPr>
        <p:spPr bwMode="auto">
          <a:xfrm>
            <a:off x="457200" y="3154680"/>
            <a:ext cx="70866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 Volunteers, resources, and donation management function (first order of business, assigned to Joe)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3"/>
          <p:cNvSpPr>
            <a:spLocks noChangeArrowheads="1"/>
          </p:cNvSpPr>
          <p:nvPr/>
        </p:nvSpPr>
        <p:spPr bwMode="auto">
          <a:xfrm>
            <a:off x="457200" y="3429000"/>
            <a:ext cx="58674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 Vacant grocery store setup to receive, manager and disperse resources to the community.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ectangle 3"/>
          <p:cNvSpPr>
            <a:spLocks noChangeArrowheads="1"/>
          </p:cNvSpPr>
          <p:nvPr/>
        </p:nvSpPr>
        <p:spPr bwMode="auto">
          <a:xfrm>
            <a:off x="457200" y="3703320"/>
            <a:ext cx="58674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 Two (2) Town Council members of Waverly in Logistics for the Military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Rectangle 3"/>
          <p:cNvSpPr>
            <a:spLocks noChangeArrowheads="1"/>
          </p:cNvSpPr>
          <p:nvPr/>
        </p:nvSpPr>
        <p:spPr bwMode="auto">
          <a:xfrm>
            <a:off x="457200" y="3977640"/>
            <a:ext cx="84582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 We received assistance from the City of Chesapeake, Virginia Emergency Management Office  (much needed and Welcomed)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Rectangle 2"/>
          <p:cNvSpPr>
            <a:spLocks noChangeArrowheads="1"/>
          </p:cNvSpPr>
          <p:nvPr/>
        </p:nvSpPr>
        <p:spPr bwMode="auto">
          <a:xfrm>
            <a:off x="3342785" y="2057400"/>
            <a:ext cx="245843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en-US" sz="1200" b="1" dirty="0" smtClean="0"/>
              <a:t>Opened EOC and Managed Incident</a:t>
            </a:r>
            <a:endParaRPr lang="en-US" sz="1200" b="1" dirty="0"/>
          </a:p>
        </p:txBody>
      </p:sp>
      <p:sp>
        <p:nvSpPr>
          <p:cNvPr id="19" name="TextBox 18"/>
          <p:cNvSpPr txBox="1"/>
          <p:nvPr/>
        </p:nvSpPr>
        <p:spPr>
          <a:xfrm rot="-2040000">
            <a:off x="1410439" y="3334865"/>
            <a:ext cx="7702430" cy="830997"/>
          </a:xfrm>
          <a:prstGeom prst="rect">
            <a:avLst/>
          </a:prstGeom>
          <a:noFill/>
        </p:spPr>
        <p:txBody>
          <a:bodyPr wrap="none" rtlCol="0">
            <a:spAutoFit/>
          </a:bodyPr>
          <a:lstStyle/>
          <a:p>
            <a:r>
              <a:rPr lang="en-US" sz="4800" dirty="0" smtClean="0">
                <a:solidFill>
                  <a:schemeClr val="bg1">
                    <a:lumMod val="65000"/>
                  </a:schemeClr>
                </a:solidFill>
                <a:effectLst>
                  <a:outerShdw blurRad="38100" dist="38100" dir="2700000" algn="tl">
                    <a:srgbClr val="000000">
                      <a:alpha val="43137"/>
                    </a:srgbClr>
                  </a:outerShdw>
                </a:effectLst>
              </a:rPr>
              <a:t>Eddie will discuss these points</a:t>
            </a:r>
            <a:endParaRPr lang="en-US" sz="4800" dirty="0">
              <a:solidFill>
                <a:schemeClr val="bg1">
                  <a:lumMod val="65000"/>
                </a:schemeClr>
              </a:solidFill>
              <a:effectLst>
                <a:outerShdw blurRad="38100" dist="38100" dir="2700000" algn="tl">
                  <a:srgbClr val="000000">
                    <a:alpha val="43137"/>
                  </a:srgbClr>
                </a:outerShdw>
              </a:effectLst>
            </a:endParaRPr>
          </a:p>
        </p:txBody>
      </p:sp>
      <p:sp>
        <p:nvSpPr>
          <p:cNvPr id="20" name="TextBox 19"/>
          <p:cNvSpPr txBox="1"/>
          <p:nvPr/>
        </p:nvSpPr>
        <p:spPr>
          <a:xfrm rot="-2040000">
            <a:off x="2625203" y="3735862"/>
            <a:ext cx="6540765" cy="830997"/>
          </a:xfrm>
          <a:prstGeom prst="rect">
            <a:avLst/>
          </a:prstGeom>
          <a:noFill/>
        </p:spPr>
        <p:txBody>
          <a:bodyPr wrap="none" rtlCol="0">
            <a:spAutoFit/>
          </a:bodyPr>
          <a:lstStyle/>
          <a:p>
            <a:r>
              <a:rPr lang="en-US" sz="4800" dirty="0" smtClean="0">
                <a:solidFill>
                  <a:schemeClr val="bg1">
                    <a:lumMod val="65000"/>
                  </a:schemeClr>
                </a:solidFill>
                <a:effectLst>
                  <a:outerShdw blurRad="38100" dist="38100" dir="2700000" algn="tl">
                    <a:srgbClr val="000000">
                      <a:alpha val="43137"/>
                    </a:srgbClr>
                  </a:outerShdw>
                </a:effectLst>
              </a:rPr>
              <a:t>while photos display with</a:t>
            </a:r>
            <a:endParaRPr lang="en-US" sz="4800" dirty="0">
              <a:solidFill>
                <a:schemeClr val="bg1">
                  <a:lumMod val="65000"/>
                </a:schemeClr>
              </a:solidFill>
              <a:effectLst>
                <a:outerShdw blurRad="38100" dist="38100" dir="2700000" algn="tl">
                  <a:srgbClr val="000000">
                    <a:alpha val="43137"/>
                  </a:srgbClr>
                </a:outerShdw>
              </a:effectLst>
            </a:endParaRPr>
          </a:p>
        </p:txBody>
      </p:sp>
      <p:sp>
        <p:nvSpPr>
          <p:cNvPr id="24" name="TextBox 23"/>
          <p:cNvSpPr txBox="1"/>
          <p:nvPr/>
        </p:nvSpPr>
        <p:spPr>
          <a:xfrm rot="-2040000">
            <a:off x="5109913" y="4362234"/>
            <a:ext cx="2665281" cy="830997"/>
          </a:xfrm>
          <a:prstGeom prst="rect">
            <a:avLst/>
          </a:prstGeom>
          <a:noFill/>
        </p:spPr>
        <p:txBody>
          <a:bodyPr wrap="none" rtlCol="0">
            <a:spAutoFit/>
          </a:bodyPr>
          <a:lstStyle/>
          <a:p>
            <a:r>
              <a:rPr lang="en-US" sz="4800" dirty="0" smtClean="0">
                <a:solidFill>
                  <a:schemeClr val="bg1">
                    <a:lumMod val="65000"/>
                  </a:schemeClr>
                </a:solidFill>
                <a:effectLst>
                  <a:outerShdw blurRad="38100" dist="38100" dir="2700000" algn="tl">
                    <a:srgbClr val="000000">
                      <a:alpha val="43137"/>
                    </a:srgbClr>
                  </a:outerShdw>
                </a:effectLst>
              </a:rPr>
              <a:t>slideshow</a:t>
            </a:r>
            <a:endParaRPr lang="en-US" sz="4800" dirty="0">
              <a:solidFill>
                <a:schemeClr val="bg1">
                  <a:lumMod val="65000"/>
                </a:schemeClr>
              </a:solidFill>
              <a:effectLst>
                <a:outerShdw blurRad="38100" dist="38100" dir="2700000" algn="tl">
                  <a:srgbClr val="000000">
                    <a:alpha val="43137"/>
                  </a:srgbClr>
                </a:outerShdw>
              </a:effectLst>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extBox 24"/>
          <p:cNvSpPr txBox="1"/>
          <p:nvPr/>
        </p:nvSpPr>
        <p:spPr>
          <a:xfrm rot="-2040000">
            <a:off x="-478918" y="3058678"/>
            <a:ext cx="10103535" cy="830997"/>
          </a:xfrm>
          <a:prstGeom prst="rect">
            <a:avLst/>
          </a:prstGeom>
          <a:noFill/>
        </p:spPr>
        <p:txBody>
          <a:bodyPr wrap="none" rtlCol="0">
            <a:spAutoFit/>
          </a:bodyPr>
          <a:lstStyle/>
          <a:p>
            <a:r>
              <a:rPr lang="en-US" sz="4800" dirty="0" smtClean="0">
                <a:solidFill>
                  <a:schemeClr val="bg1">
                    <a:lumMod val="65000"/>
                  </a:schemeClr>
                </a:solidFill>
                <a:effectLst>
                  <a:outerShdw blurRad="38100" dist="38100" dir="2700000" algn="tl">
                    <a:srgbClr val="000000">
                      <a:alpha val="43137"/>
                    </a:srgbClr>
                  </a:outerShdw>
                </a:effectLst>
              </a:rPr>
              <a:t>Slide Hidden – for talking point use only</a:t>
            </a:r>
            <a:endParaRPr lang="en-US" sz="4800" dirty="0">
              <a:solidFill>
                <a:schemeClr val="bg1">
                  <a:lumMod val="65000"/>
                </a:schemeClr>
              </a:solidFill>
              <a:effectLst>
                <a:outerShdw blurRad="38100" dist="38100" dir="2700000" algn="tl">
                  <a:srgbClr val="000000">
                    <a:alpha val="43137"/>
                  </a:srgbClr>
                </a:outerShdw>
              </a:effectLst>
            </a:endParaRPr>
          </a:p>
        </p:txBody>
      </p:sp>
      <p:sp>
        <p:nvSpPr>
          <p:cNvPr id="1026" name="Rectangle 2"/>
          <p:cNvSpPr>
            <a:spLocks noChangeArrowheads="1"/>
          </p:cNvSpPr>
          <p:nvPr/>
        </p:nvSpPr>
        <p:spPr bwMode="auto">
          <a:xfrm>
            <a:off x="3230702" y="228600"/>
            <a:ext cx="2670604"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n-US" sz="1200" b="1" dirty="0" smtClean="0"/>
              <a:t>Cleanup Efforts and Damaged Property</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457200" y="457200"/>
            <a:ext cx="84582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VDOT, Waste Management, the Town of Waverly Public Utility Department  and Volunteers restored the Town by Saturday evening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3"/>
          <p:cNvSpPr>
            <a:spLocks noChangeArrowheads="1"/>
          </p:cNvSpPr>
          <p:nvPr/>
        </p:nvSpPr>
        <p:spPr bwMode="auto">
          <a:xfrm>
            <a:off x="457200" y="685800"/>
            <a:ext cx="85344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Over 1000 volunteers assisted is the cleanup (many military and local origination groups) (Saturday had 500 to 600 working at once)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3"/>
          <p:cNvSpPr>
            <a:spLocks noChangeArrowheads="1"/>
          </p:cNvSpPr>
          <p:nvPr/>
        </p:nvSpPr>
        <p:spPr bwMode="auto">
          <a:xfrm>
            <a:off x="457200" y="960120"/>
            <a:ext cx="58674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Damage assignment conducted on Wednesday (day after Tornado)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3"/>
          <p:cNvSpPr>
            <a:spLocks noChangeArrowheads="1"/>
          </p:cNvSpPr>
          <p:nvPr/>
        </p:nvSpPr>
        <p:spPr bwMode="auto">
          <a:xfrm>
            <a:off x="457200" y="3611880"/>
            <a:ext cx="77724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Staffed “Help or Hot Lines” during the incident.  Also, to give information about donation and financial assistance.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3"/>
          <p:cNvSpPr>
            <a:spLocks noChangeArrowheads="1"/>
          </p:cNvSpPr>
          <p:nvPr/>
        </p:nvSpPr>
        <p:spPr bwMode="auto">
          <a:xfrm>
            <a:off x="457200" y="3383280"/>
            <a:ext cx="80772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Setup function to deal with Donations, Volunteers, Media Outlets and volumes of phone calls during the incident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3"/>
          <p:cNvSpPr>
            <a:spLocks noChangeArrowheads="1"/>
          </p:cNvSpPr>
          <p:nvPr/>
        </p:nvSpPr>
        <p:spPr bwMode="auto">
          <a:xfrm>
            <a:off x="457200" y="1234440"/>
            <a:ext cx="64770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Communicated by phone with Bruce, my Supervisor and the Incident Command staff  consistently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3"/>
          <p:cNvSpPr>
            <a:spLocks noChangeArrowheads="1"/>
          </p:cNvSpPr>
          <p:nvPr/>
        </p:nvSpPr>
        <p:spPr bwMode="auto">
          <a:xfrm>
            <a:off x="457200" y="1508760"/>
            <a:ext cx="80772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 3 resident lost their lives, 8 persons were injured, 56 properties were effected, 42 properties had minor damage, 8 had major damage and 6 were destroyed.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3"/>
          <p:cNvSpPr>
            <a:spLocks noChangeArrowheads="1"/>
          </p:cNvSpPr>
          <p:nvPr/>
        </p:nvSpPr>
        <p:spPr bwMode="auto">
          <a:xfrm>
            <a:off x="457200" y="3154680"/>
            <a:ext cx="58674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 How to setup (or not)  Disaster Funding and manage those accounts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3"/>
          <p:cNvSpPr>
            <a:spLocks noChangeArrowheads="1"/>
          </p:cNvSpPr>
          <p:nvPr/>
        </p:nvSpPr>
        <p:spPr bwMode="auto">
          <a:xfrm>
            <a:off x="457200" y="3840480"/>
            <a:ext cx="64008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Plans to reroute resources and shut down local assistance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3"/>
          <p:cNvSpPr>
            <a:spLocks noChangeArrowheads="1"/>
          </p:cNvSpPr>
          <p:nvPr/>
        </p:nvSpPr>
        <p:spPr bwMode="auto">
          <a:xfrm>
            <a:off x="457200" y="4069080"/>
            <a:ext cx="58674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Disaster Assistance from many Originations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ectangle 3"/>
          <p:cNvSpPr>
            <a:spLocks noChangeArrowheads="1"/>
          </p:cNvSpPr>
          <p:nvPr/>
        </p:nvSpPr>
        <p:spPr bwMode="auto">
          <a:xfrm>
            <a:off x="457200" y="4297680"/>
            <a:ext cx="67818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Sussex recovery (beyond insurance properties) is being conducted by a National Faith Base Origination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Rectangle 3"/>
          <p:cNvSpPr>
            <a:spLocks noChangeArrowheads="1"/>
          </p:cNvSpPr>
          <p:nvPr/>
        </p:nvSpPr>
        <p:spPr bwMode="auto">
          <a:xfrm>
            <a:off x="457200" y="4526280"/>
            <a:ext cx="8229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Disaster Funding was given to a 501 C3 Corporation to manage the funding and assistance with building materials of the effected properties.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Rectangle 2"/>
          <p:cNvSpPr>
            <a:spLocks noChangeArrowheads="1"/>
          </p:cNvSpPr>
          <p:nvPr/>
        </p:nvSpPr>
        <p:spPr bwMode="auto">
          <a:xfrm>
            <a:off x="3957890" y="2926080"/>
            <a:ext cx="1228221"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en-US" sz="1200" b="1" dirty="0" smtClean="0"/>
              <a:t>Lessons Learned</a:t>
            </a:r>
            <a:endParaRPr lang="en-US" sz="1200" b="1" dirty="0"/>
          </a:p>
        </p:txBody>
      </p:sp>
      <p:sp>
        <p:nvSpPr>
          <p:cNvPr id="19" name="Rectangle 3"/>
          <p:cNvSpPr>
            <a:spLocks noChangeArrowheads="1"/>
          </p:cNvSpPr>
          <p:nvPr/>
        </p:nvSpPr>
        <p:spPr bwMode="auto">
          <a:xfrm>
            <a:off x="457200" y="1920240"/>
            <a:ext cx="64770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All effected structures (that could be)  were secured with Tarps/plywood by Saturday evening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Rectangle 3"/>
          <p:cNvSpPr>
            <a:spLocks noChangeArrowheads="1"/>
          </p:cNvSpPr>
          <p:nvPr/>
        </p:nvSpPr>
        <p:spPr bwMode="auto">
          <a:xfrm>
            <a:off x="457200" y="2194560"/>
            <a:ext cx="84582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VDOT removed all debris and Waste Management accepted all debris at the landfill (including woody debris from personal property, curb side)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Rectangle 3"/>
          <p:cNvSpPr>
            <a:spLocks noChangeArrowheads="1"/>
          </p:cNvSpPr>
          <p:nvPr/>
        </p:nvSpPr>
        <p:spPr bwMode="auto">
          <a:xfrm>
            <a:off x="457200" y="2606040"/>
            <a:ext cx="64770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FEMA made assessment on Saturday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Rectangle 3"/>
          <p:cNvSpPr>
            <a:spLocks noChangeArrowheads="1"/>
          </p:cNvSpPr>
          <p:nvPr/>
        </p:nvSpPr>
        <p:spPr bwMode="auto">
          <a:xfrm>
            <a:off x="457200" y="4904601"/>
            <a:ext cx="58674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Ensure communication sharing with all stakeholders (very effective)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Rectangle 3"/>
          <p:cNvSpPr>
            <a:spLocks noChangeArrowheads="1"/>
          </p:cNvSpPr>
          <p:nvPr/>
        </p:nvSpPr>
        <p:spPr bwMode="auto">
          <a:xfrm>
            <a:off x="457200" y="5133201"/>
            <a:ext cx="58674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lang="en-US" sz="1200" dirty="0" smtClean="0"/>
              <a:t>Consider a Recovery Plan and/or a process to use if a Larger disaster strikes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TextBox 25"/>
          <p:cNvSpPr txBox="1"/>
          <p:nvPr/>
        </p:nvSpPr>
        <p:spPr>
          <a:xfrm rot="-2040000">
            <a:off x="1410439" y="3334865"/>
            <a:ext cx="7702430" cy="830997"/>
          </a:xfrm>
          <a:prstGeom prst="rect">
            <a:avLst/>
          </a:prstGeom>
          <a:noFill/>
        </p:spPr>
        <p:txBody>
          <a:bodyPr wrap="none" rtlCol="0">
            <a:spAutoFit/>
          </a:bodyPr>
          <a:lstStyle/>
          <a:p>
            <a:r>
              <a:rPr lang="en-US" sz="4800" dirty="0" smtClean="0">
                <a:solidFill>
                  <a:schemeClr val="bg1">
                    <a:lumMod val="65000"/>
                  </a:schemeClr>
                </a:solidFill>
                <a:effectLst>
                  <a:outerShdw blurRad="38100" dist="38100" dir="2700000" algn="tl">
                    <a:srgbClr val="000000">
                      <a:alpha val="43137"/>
                    </a:srgbClr>
                  </a:outerShdw>
                </a:effectLst>
              </a:rPr>
              <a:t>Eddie will discuss these points</a:t>
            </a:r>
            <a:endParaRPr lang="en-US" sz="4800" dirty="0">
              <a:solidFill>
                <a:schemeClr val="bg1">
                  <a:lumMod val="65000"/>
                </a:schemeClr>
              </a:solidFill>
              <a:effectLst>
                <a:outerShdw blurRad="38100" dist="38100" dir="2700000" algn="tl">
                  <a:srgbClr val="000000">
                    <a:alpha val="43137"/>
                  </a:srgbClr>
                </a:outerShdw>
              </a:effectLst>
            </a:endParaRPr>
          </a:p>
        </p:txBody>
      </p:sp>
      <p:sp>
        <p:nvSpPr>
          <p:cNvPr id="27" name="TextBox 26"/>
          <p:cNvSpPr txBox="1"/>
          <p:nvPr/>
        </p:nvSpPr>
        <p:spPr>
          <a:xfrm rot="-2040000">
            <a:off x="2625203" y="3735862"/>
            <a:ext cx="6540765" cy="830997"/>
          </a:xfrm>
          <a:prstGeom prst="rect">
            <a:avLst/>
          </a:prstGeom>
          <a:noFill/>
        </p:spPr>
        <p:txBody>
          <a:bodyPr wrap="none" rtlCol="0">
            <a:spAutoFit/>
          </a:bodyPr>
          <a:lstStyle/>
          <a:p>
            <a:r>
              <a:rPr lang="en-US" sz="4800" dirty="0" smtClean="0">
                <a:solidFill>
                  <a:schemeClr val="bg1">
                    <a:lumMod val="65000"/>
                  </a:schemeClr>
                </a:solidFill>
                <a:effectLst>
                  <a:outerShdw blurRad="38100" dist="38100" dir="2700000" algn="tl">
                    <a:srgbClr val="000000">
                      <a:alpha val="43137"/>
                    </a:srgbClr>
                  </a:outerShdw>
                </a:effectLst>
              </a:rPr>
              <a:t>while photos display with</a:t>
            </a:r>
            <a:endParaRPr lang="en-US" sz="4800" dirty="0">
              <a:solidFill>
                <a:schemeClr val="bg1">
                  <a:lumMod val="65000"/>
                </a:schemeClr>
              </a:solidFill>
              <a:effectLst>
                <a:outerShdw blurRad="38100" dist="38100" dir="2700000" algn="tl">
                  <a:srgbClr val="000000">
                    <a:alpha val="43137"/>
                  </a:srgbClr>
                </a:outerShdw>
              </a:effectLst>
            </a:endParaRPr>
          </a:p>
        </p:txBody>
      </p:sp>
      <p:sp>
        <p:nvSpPr>
          <p:cNvPr id="28" name="TextBox 27"/>
          <p:cNvSpPr txBox="1"/>
          <p:nvPr/>
        </p:nvSpPr>
        <p:spPr>
          <a:xfrm rot="-2040000">
            <a:off x="5109913" y="4362234"/>
            <a:ext cx="2665281" cy="830997"/>
          </a:xfrm>
          <a:prstGeom prst="rect">
            <a:avLst/>
          </a:prstGeom>
          <a:noFill/>
        </p:spPr>
        <p:txBody>
          <a:bodyPr wrap="none" rtlCol="0">
            <a:spAutoFit/>
          </a:bodyPr>
          <a:lstStyle/>
          <a:p>
            <a:r>
              <a:rPr lang="en-US" sz="4800" dirty="0" smtClean="0">
                <a:solidFill>
                  <a:schemeClr val="bg1">
                    <a:lumMod val="65000"/>
                  </a:schemeClr>
                </a:solidFill>
                <a:effectLst>
                  <a:outerShdw blurRad="38100" dist="38100" dir="2700000" algn="tl">
                    <a:srgbClr val="000000">
                      <a:alpha val="43137"/>
                    </a:srgbClr>
                  </a:outerShdw>
                </a:effectLst>
              </a:rPr>
              <a:t>slideshow</a:t>
            </a:r>
            <a:endParaRPr lang="en-US" sz="4800" dirty="0">
              <a:solidFill>
                <a:schemeClr val="bg1">
                  <a:lumMod val="65000"/>
                </a:schemeClr>
              </a:solidFill>
              <a:effectLst>
                <a:outerShdw blurRad="38100" dist="38100" dir="2700000" algn="tl">
                  <a:srgbClr val="000000">
                    <a:alpha val="43137"/>
                  </a:srgbClr>
                </a:outerShdw>
              </a:effectLst>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0865.JPG"/>
          <p:cNvPicPr>
            <a:picLocks noChangeAspect="1"/>
          </p:cNvPicPr>
          <p:nvPr/>
        </p:nvPicPr>
        <p:blipFill>
          <a:blip r:embed="rId2" cstate="print"/>
          <a:stretch>
            <a:fillRect/>
          </a:stretch>
        </p:blipFill>
        <p:spPr>
          <a:xfrm>
            <a:off x="4648200" y="3695700"/>
            <a:ext cx="4114800" cy="3086100"/>
          </a:xfrm>
          <a:prstGeom prst="rect">
            <a:avLst/>
          </a:prstGeom>
        </p:spPr>
      </p:pic>
      <p:pic>
        <p:nvPicPr>
          <p:cNvPr id="11" name="Picture 10" descr="IMG_0817.JPG"/>
          <p:cNvPicPr>
            <a:picLocks noChangeAspect="1"/>
          </p:cNvPicPr>
          <p:nvPr/>
        </p:nvPicPr>
        <p:blipFill>
          <a:blip r:embed="rId3" cstate="print"/>
          <a:stretch>
            <a:fillRect/>
          </a:stretch>
        </p:blipFill>
        <p:spPr>
          <a:xfrm>
            <a:off x="4645152" y="576072"/>
            <a:ext cx="4114800" cy="3086100"/>
          </a:xfrm>
          <a:prstGeom prst="rect">
            <a:avLst/>
          </a:prstGeom>
        </p:spPr>
      </p:pic>
      <p:pic>
        <p:nvPicPr>
          <p:cNvPr id="8" name="Picture 7" descr="IMG_0868.JPG"/>
          <p:cNvPicPr>
            <a:picLocks noChangeAspect="1"/>
          </p:cNvPicPr>
          <p:nvPr/>
        </p:nvPicPr>
        <p:blipFill>
          <a:blip r:embed="rId4" cstate="print"/>
          <a:stretch>
            <a:fillRect/>
          </a:stretch>
        </p:blipFill>
        <p:spPr>
          <a:xfrm>
            <a:off x="4648200" y="571500"/>
            <a:ext cx="4114800" cy="3086100"/>
          </a:xfrm>
          <a:prstGeom prst="rect">
            <a:avLst/>
          </a:prstGeom>
        </p:spPr>
      </p:pic>
      <p:pic>
        <p:nvPicPr>
          <p:cNvPr id="10" name="Picture 9" descr="IMG_0859.JPG"/>
          <p:cNvPicPr>
            <a:picLocks noChangeAspect="1"/>
          </p:cNvPicPr>
          <p:nvPr/>
        </p:nvPicPr>
        <p:blipFill>
          <a:blip r:embed="rId5" cstate="print"/>
          <a:stretch>
            <a:fillRect/>
          </a:stretch>
        </p:blipFill>
        <p:spPr>
          <a:xfrm>
            <a:off x="4645152" y="3694176"/>
            <a:ext cx="4114800" cy="3086100"/>
          </a:xfrm>
          <a:prstGeom prst="rect">
            <a:avLst/>
          </a:prstGeom>
        </p:spPr>
      </p:pic>
      <p:sp>
        <p:nvSpPr>
          <p:cNvPr id="2" name="TextBox 1"/>
          <p:cNvSpPr txBox="1"/>
          <p:nvPr/>
        </p:nvSpPr>
        <p:spPr>
          <a:xfrm>
            <a:off x="3653127" y="152400"/>
            <a:ext cx="1837747" cy="400110"/>
          </a:xfrm>
          <a:prstGeom prst="rect">
            <a:avLst/>
          </a:prstGeom>
          <a:noFill/>
        </p:spPr>
        <p:txBody>
          <a:bodyPr wrap="none" rtlCol="0">
            <a:spAutoFit/>
          </a:bodyPr>
          <a:lstStyle/>
          <a:p>
            <a:r>
              <a:rPr lang="en-US" sz="2000" b="1" dirty="0" smtClean="0"/>
              <a:t>FEMA PDA Visit</a:t>
            </a:r>
            <a:endParaRPr lang="en-US" sz="2000" b="1" dirty="0"/>
          </a:p>
        </p:txBody>
      </p:sp>
      <p:sp>
        <p:nvSpPr>
          <p:cNvPr id="3" name="TextBox 2"/>
          <p:cNvSpPr txBox="1"/>
          <p:nvPr/>
        </p:nvSpPr>
        <p:spPr>
          <a:xfrm>
            <a:off x="533400" y="990600"/>
            <a:ext cx="2067810" cy="338554"/>
          </a:xfrm>
          <a:prstGeom prst="rect">
            <a:avLst/>
          </a:prstGeom>
          <a:noFill/>
        </p:spPr>
        <p:txBody>
          <a:bodyPr wrap="none" rtlCol="0">
            <a:spAutoFit/>
          </a:bodyPr>
          <a:lstStyle/>
          <a:p>
            <a:pPr>
              <a:buFont typeface="Arial" pitchFamily="34" charset="0"/>
              <a:buChar char="•"/>
            </a:pPr>
            <a:r>
              <a:rPr lang="en-US" sz="1600" dirty="0" smtClean="0"/>
              <a:t> </a:t>
            </a:r>
            <a:r>
              <a:rPr lang="en-US" sz="1600" u="sng" dirty="0" smtClean="0"/>
              <a:t>Team Representation</a:t>
            </a:r>
            <a:endParaRPr lang="en-US" sz="1600" u="sng" dirty="0"/>
          </a:p>
        </p:txBody>
      </p:sp>
      <p:sp>
        <p:nvSpPr>
          <p:cNvPr id="4" name="TextBox 3"/>
          <p:cNvSpPr txBox="1"/>
          <p:nvPr/>
        </p:nvSpPr>
        <p:spPr>
          <a:xfrm>
            <a:off x="685800" y="1249740"/>
            <a:ext cx="2041777" cy="1569660"/>
          </a:xfrm>
          <a:prstGeom prst="rect">
            <a:avLst/>
          </a:prstGeom>
          <a:noFill/>
        </p:spPr>
        <p:txBody>
          <a:bodyPr wrap="none" rtlCol="0">
            <a:spAutoFit/>
          </a:bodyPr>
          <a:lstStyle/>
          <a:p>
            <a:pPr>
              <a:buFont typeface="Courier New" pitchFamily="49" charset="0"/>
              <a:buChar char="o"/>
            </a:pPr>
            <a:r>
              <a:rPr lang="en-US" sz="1600" dirty="0" smtClean="0"/>
              <a:t> VDEM (2)</a:t>
            </a:r>
          </a:p>
          <a:p>
            <a:pPr>
              <a:buFont typeface="Courier New" pitchFamily="49" charset="0"/>
              <a:buChar char="o"/>
            </a:pPr>
            <a:r>
              <a:rPr lang="en-US" sz="1600" dirty="0" smtClean="0"/>
              <a:t> DEQ (1)</a:t>
            </a:r>
          </a:p>
          <a:p>
            <a:pPr>
              <a:buFont typeface="Courier New" pitchFamily="49" charset="0"/>
              <a:buChar char="o"/>
            </a:pPr>
            <a:r>
              <a:rPr lang="en-US" sz="1600" dirty="0" smtClean="0"/>
              <a:t> FEMA (3)</a:t>
            </a:r>
          </a:p>
          <a:p>
            <a:pPr>
              <a:buFont typeface="Courier New" pitchFamily="49" charset="0"/>
              <a:buChar char="o"/>
            </a:pPr>
            <a:r>
              <a:rPr lang="en-US" sz="1600" dirty="0" smtClean="0"/>
              <a:t> SBA (1)</a:t>
            </a:r>
          </a:p>
          <a:p>
            <a:pPr>
              <a:buFont typeface="Courier New" pitchFamily="49" charset="0"/>
              <a:buChar char="o"/>
            </a:pPr>
            <a:r>
              <a:rPr lang="en-US" sz="1600" dirty="0" smtClean="0"/>
              <a:t> Waverly Police Chief</a:t>
            </a:r>
          </a:p>
          <a:p>
            <a:pPr>
              <a:buFont typeface="Courier New" pitchFamily="49" charset="0"/>
              <a:buChar char="o"/>
            </a:pPr>
            <a:r>
              <a:rPr lang="en-US" sz="1600" dirty="0" smtClean="0"/>
              <a:t> Waverly Mayor</a:t>
            </a:r>
            <a:endParaRPr lang="en-US" sz="1600" dirty="0"/>
          </a:p>
        </p:txBody>
      </p:sp>
      <p:sp>
        <p:nvSpPr>
          <p:cNvPr id="5" name="TextBox 4"/>
          <p:cNvSpPr txBox="1"/>
          <p:nvPr/>
        </p:nvSpPr>
        <p:spPr>
          <a:xfrm>
            <a:off x="457200" y="2861846"/>
            <a:ext cx="2207143" cy="584775"/>
          </a:xfrm>
          <a:prstGeom prst="rect">
            <a:avLst/>
          </a:prstGeom>
          <a:noFill/>
        </p:spPr>
        <p:txBody>
          <a:bodyPr wrap="none" rtlCol="0">
            <a:spAutoFit/>
          </a:bodyPr>
          <a:lstStyle/>
          <a:p>
            <a:pPr>
              <a:buFont typeface="Arial" pitchFamily="34" charset="0"/>
              <a:buChar char="•"/>
            </a:pPr>
            <a:r>
              <a:rPr lang="en-US" sz="1600" dirty="0" smtClean="0"/>
              <a:t> Team met with county </a:t>
            </a:r>
            <a:br>
              <a:rPr lang="en-US" sz="1600" dirty="0" smtClean="0"/>
            </a:br>
            <a:r>
              <a:rPr lang="en-US" sz="1600" dirty="0" smtClean="0"/>
              <a:t>   and town officials</a:t>
            </a:r>
            <a:endParaRPr lang="en-US" sz="1600" dirty="0"/>
          </a:p>
        </p:txBody>
      </p:sp>
      <p:sp>
        <p:nvSpPr>
          <p:cNvPr id="6" name="TextBox 5"/>
          <p:cNvSpPr txBox="1"/>
          <p:nvPr/>
        </p:nvSpPr>
        <p:spPr>
          <a:xfrm>
            <a:off x="457200" y="3453825"/>
            <a:ext cx="2641813" cy="338554"/>
          </a:xfrm>
          <a:prstGeom prst="rect">
            <a:avLst/>
          </a:prstGeom>
          <a:noFill/>
        </p:spPr>
        <p:txBody>
          <a:bodyPr wrap="none" rtlCol="0">
            <a:spAutoFit/>
          </a:bodyPr>
          <a:lstStyle/>
          <a:p>
            <a:pPr>
              <a:buFont typeface="Arial" pitchFamily="34" charset="0"/>
              <a:buChar char="•"/>
            </a:pPr>
            <a:r>
              <a:rPr lang="en-US" sz="1600" dirty="0" smtClean="0"/>
              <a:t> Toured Waverly on Saturday</a:t>
            </a:r>
            <a:endParaRPr lang="en-US" sz="1600" dirty="0"/>
          </a:p>
        </p:txBody>
      </p:sp>
      <p:sp>
        <p:nvSpPr>
          <p:cNvPr id="7" name="TextBox 6"/>
          <p:cNvSpPr txBox="1"/>
          <p:nvPr/>
        </p:nvSpPr>
        <p:spPr>
          <a:xfrm>
            <a:off x="457200" y="3776246"/>
            <a:ext cx="3265189" cy="584775"/>
          </a:xfrm>
          <a:prstGeom prst="rect">
            <a:avLst/>
          </a:prstGeom>
          <a:noFill/>
        </p:spPr>
        <p:txBody>
          <a:bodyPr wrap="none" rtlCol="0">
            <a:spAutoFit/>
          </a:bodyPr>
          <a:lstStyle/>
          <a:p>
            <a:pPr>
              <a:buFont typeface="Arial" pitchFamily="34" charset="0"/>
              <a:buChar char="•"/>
            </a:pPr>
            <a:r>
              <a:rPr lang="en-US" sz="1600" dirty="0" smtClean="0"/>
              <a:t> Toured other areas of the county</a:t>
            </a:r>
            <a:br>
              <a:rPr lang="en-US" sz="1600" dirty="0" smtClean="0"/>
            </a:br>
            <a:r>
              <a:rPr lang="en-US" sz="1600" dirty="0" smtClean="0"/>
              <a:t>   and visited Surry County on Sunday</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6275" y="776288"/>
            <a:ext cx="7791450" cy="5305425"/>
          </a:xfrm>
          <a:prstGeom prst="rect">
            <a:avLst/>
          </a:prstGeom>
          <a:noFill/>
          <a:ln w="9525">
            <a:noFill/>
            <a:miter lim="800000"/>
            <a:headEnd/>
            <a:tailEnd/>
          </a:ln>
        </p:spPr>
      </p:pic>
      <p:sp>
        <p:nvSpPr>
          <p:cNvPr id="5" name="TextBox 4"/>
          <p:cNvSpPr txBox="1"/>
          <p:nvPr/>
        </p:nvSpPr>
        <p:spPr>
          <a:xfrm>
            <a:off x="3365356" y="0"/>
            <a:ext cx="2413289" cy="677108"/>
          </a:xfrm>
          <a:prstGeom prst="rect">
            <a:avLst/>
          </a:prstGeom>
          <a:noFill/>
        </p:spPr>
        <p:txBody>
          <a:bodyPr wrap="none" rtlCol="0">
            <a:spAutoFit/>
          </a:bodyPr>
          <a:lstStyle/>
          <a:p>
            <a:pPr algn="ctr"/>
            <a:r>
              <a:rPr lang="en-US" sz="1400" b="1" dirty="0" smtClean="0"/>
              <a:t>Day 3 SPC Convective Outlook</a:t>
            </a:r>
          </a:p>
          <a:p>
            <a:pPr algn="ctr"/>
            <a:r>
              <a:rPr lang="en-US" sz="1200" dirty="0" smtClean="0"/>
              <a:t>Issued 02/22/2016 0328</a:t>
            </a:r>
          </a:p>
          <a:p>
            <a:pPr algn="ctr"/>
            <a:r>
              <a:rPr lang="en-US" sz="1200" dirty="0" smtClean="0"/>
              <a:t>Effective 02/24/2016 0700</a:t>
            </a:r>
            <a:endParaRPr lang="en-US" sz="1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Contacts</a:t>
            </a: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3" name="Content Placeholder 2"/>
          <p:cNvSpPr txBox="1">
            <a:spLocks/>
          </p:cNvSpPr>
          <p:nvPr/>
        </p:nvSpPr>
        <p:spPr>
          <a:xfrm>
            <a:off x="457200" y="1905000"/>
            <a:ext cx="8229600" cy="4221163"/>
          </a:xfrm>
          <a:prstGeom prst="rect">
            <a:avLst/>
          </a:prstGeom>
        </p:spPr>
        <p:txBody>
          <a:bodyPr/>
          <a:lstStyle/>
          <a:p>
            <a:pPr marR="0" lvl="0" algn="ctr"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Eddie Vick: Sussex County Emergency Manager</a:t>
            </a:r>
          </a:p>
          <a:p>
            <a:pPr marL="0" lvl="2" algn="ctr">
              <a:spcBef>
                <a:spcPct val="20000"/>
              </a:spcBef>
            </a:pPr>
            <a:r>
              <a:rPr lang="en-US" sz="2400" dirty="0" smtClean="0">
                <a:hlinkClick r:id="rId2"/>
              </a:rPr>
              <a:t>etvick@sussexcountyva.gov</a:t>
            </a:r>
            <a:r>
              <a:rPr lang="en-US" sz="2400" dirty="0" smtClean="0"/>
              <a:t> </a:t>
            </a:r>
          </a:p>
          <a:p>
            <a:pPr marL="0" lvl="2" algn="ctr">
              <a:spcBef>
                <a:spcPct val="20000"/>
              </a:spcBef>
            </a:pPr>
            <a:r>
              <a:rPr lang="en-US" sz="2400" dirty="0" smtClean="0"/>
              <a:t>(434</a:t>
            </a:r>
            <a:r>
              <a:rPr kumimoji="0" lang="en-US" sz="2400" b="0" i="0" u="none" strike="noStrike" kern="1200" cap="none" spc="0" normalizeH="0" baseline="0" noProof="0" dirty="0" smtClean="0">
                <a:ln>
                  <a:noFill/>
                </a:ln>
                <a:effectLst/>
                <a:uLnTx/>
                <a:uFillTx/>
                <a:latin typeface="+mn-lt"/>
                <a:ea typeface="+mn-ea"/>
                <a:cs typeface="+mn-cs"/>
              </a:rPr>
              <a:t>) 246-1044</a:t>
            </a:r>
          </a:p>
          <a:p>
            <a:pPr marL="1143000" marR="0" lvl="2" indent="-228600" algn="ctr" defTabSz="914400" rtl="0" eaLnBrk="1" fontAlgn="auto" latinLnBrk="0" hangingPunct="1">
              <a:lnSpc>
                <a:spcPct val="100000"/>
              </a:lnSpc>
              <a:spcBef>
                <a:spcPct val="20000"/>
              </a:spcBef>
              <a:spcAft>
                <a:spcPts val="0"/>
              </a:spcAft>
              <a:buClrTx/>
              <a:buSzTx/>
              <a:buFont typeface="Arial" charset="0"/>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0" marR="0" lvl="2" algn="ctr"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Bruce Sterling: Chief Regional Coordinator, Region 5</a:t>
            </a:r>
          </a:p>
          <a:p>
            <a:pPr marL="0" marR="0" lvl="2" algn="ctr"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hlinkClick r:id="rId3"/>
              </a:rPr>
              <a:t>Bruce.sterling@vdem.virginia.gov</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0" marR="0" lvl="2" algn="ctr"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(804) 516-5786</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rot="-2040000">
            <a:off x="-478918" y="3058678"/>
            <a:ext cx="10103535" cy="830997"/>
          </a:xfrm>
          <a:prstGeom prst="rect">
            <a:avLst/>
          </a:prstGeom>
          <a:noFill/>
        </p:spPr>
        <p:txBody>
          <a:bodyPr wrap="none" rtlCol="0">
            <a:spAutoFit/>
          </a:bodyPr>
          <a:lstStyle/>
          <a:p>
            <a:r>
              <a:rPr lang="en-US" sz="4800" dirty="0" smtClean="0">
                <a:solidFill>
                  <a:schemeClr val="bg1">
                    <a:lumMod val="65000"/>
                  </a:schemeClr>
                </a:solidFill>
                <a:effectLst>
                  <a:outerShdw blurRad="38100" dist="38100" dir="2700000" algn="tl">
                    <a:srgbClr val="000000">
                      <a:alpha val="43137"/>
                    </a:srgbClr>
                  </a:outerShdw>
                </a:effectLst>
              </a:rPr>
              <a:t>Slide Hidden – for talking point use only</a:t>
            </a:r>
            <a:endParaRPr lang="en-US" sz="4800" dirty="0">
              <a:solidFill>
                <a:schemeClr val="bg1">
                  <a:lumMod val="65000"/>
                </a:schemeClr>
              </a:solidFill>
              <a:effectLst>
                <a:outerShdw blurRad="38100" dist="38100" dir="2700000" algn="tl">
                  <a:srgbClr val="000000">
                    <a:alpha val="43137"/>
                  </a:srgbClr>
                </a:outerShdw>
              </a:effectLst>
            </a:endParaRPr>
          </a:p>
        </p:txBody>
      </p:sp>
      <p:sp>
        <p:nvSpPr>
          <p:cNvPr id="2" name="TextBox 1"/>
          <p:cNvSpPr txBox="1"/>
          <p:nvPr/>
        </p:nvSpPr>
        <p:spPr>
          <a:xfrm>
            <a:off x="2667000" y="2743200"/>
            <a:ext cx="3296800" cy="400110"/>
          </a:xfrm>
          <a:prstGeom prst="rect">
            <a:avLst/>
          </a:prstGeom>
          <a:noFill/>
        </p:spPr>
        <p:txBody>
          <a:bodyPr wrap="none" rtlCol="0">
            <a:spAutoFit/>
          </a:bodyPr>
          <a:lstStyle/>
          <a:p>
            <a:r>
              <a:rPr lang="en-US" sz="2000" b="1" dirty="0" smtClean="0"/>
              <a:t>Turn over to Gene and Bobby</a:t>
            </a:r>
            <a:endParaRPr lang="en-US" sz="2000" b="1"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3"/>
          <p:cNvSpPr>
            <a:spLocks noGrp="1"/>
          </p:cNvSpPr>
          <p:nvPr>
            <p:ph type="title"/>
          </p:nvPr>
        </p:nvSpPr>
        <p:spPr/>
        <p:txBody>
          <a:bodyPr/>
          <a:lstStyle/>
          <a:p>
            <a:pPr eaLnBrk="1" hangingPunct="1"/>
            <a:r>
              <a:rPr lang="en-US" smtClean="0"/>
              <a:t>February 24, 2016 Tornadoes</a:t>
            </a:r>
          </a:p>
        </p:txBody>
      </p:sp>
      <p:pic>
        <p:nvPicPr>
          <p:cNvPr id="2051" name="Content Placeholder 3" descr="IMG_0267.JPG"/>
          <p:cNvPicPr>
            <a:picLocks noGrp="1" noChangeAspect="1"/>
          </p:cNvPicPr>
          <p:nvPr>
            <p:ph idx="1"/>
          </p:nvPr>
        </p:nvPicPr>
        <p:blipFill>
          <a:blip r:embed="rId2" cstate="print"/>
          <a:srcRect/>
          <a:stretch>
            <a:fillRect/>
          </a:stretch>
        </p:blipFill>
        <p:spPr>
          <a:xfrm>
            <a:off x="549275" y="1646238"/>
            <a:ext cx="8045450" cy="4525962"/>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00400" y="320040"/>
            <a:ext cx="27432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32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p:cNvPicPr>
            <a:picLocks noChangeAspect="1" noChangeArrowheads="1"/>
          </p:cNvPicPr>
          <p:nvPr/>
        </p:nvPicPr>
        <p:blipFill>
          <a:blip r:embed="rId3" cstate="print"/>
          <a:srcRect/>
          <a:stretch>
            <a:fillRect/>
          </a:stretch>
        </p:blipFill>
        <p:spPr bwMode="auto">
          <a:xfrm>
            <a:off x="0" y="1081088"/>
            <a:ext cx="9144000" cy="4604690"/>
          </a:xfrm>
          <a:prstGeom prst="rect">
            <a:avLst/>
          </a:prstGeom>
          <a:noFill/>
          <a:ln w="9525">
            <a:noFill/>
            <a:miter lim="800000"/>
            <a:headEnd/>
            <a:tailEnd/>
          </a:ln>
        </p:spPr>
      </p:pic>
      <p:sp>
        <p:nvSpPr>
          <p:cNvPr id="3" name="TextBox 2"/>
          <p:cNvSpPr txBox="1"/>
          <p:nvPr/>
        </p:nvSpPr>
        <p:spPr>
          <a:xfrm>
            <a:off x="3576056" y="0"/>
            <a:ext cx="1991891" cy="892552"/>
          </a:xfrm>
          <a:prstGeom prst="rect">
            <a:avLst/>
          </a:prstGeom>
          <a:noFill/>
        </p:spPr>
        <p:txBody>
          <a:bodyPr wrap="none" rtlCol="0">
            <a:spAutoFit/>
          </a:bodyPr>
          <a:lstStyle/>
          <a:p>
            <a:pPr algn="ctr">
              <a:spcAft>
                <a:spcPts val="600"/>
              </a:spcAft>
            </a:pPr>
            <a:r>
              <a:rPr lang="en-US" sz="1600" b="1" dirty="0" smtClean="0">
                <a:solidFill>
                  <a:schemeClr val="bg1"/>
                </a:solidFill>
              </a:rPr>
              <a:t>Appomattox Tornado</a:t>
            </a:r>
          </a:p>
          <a:p>
            <a:pPr algn="ctr">
              <a:spcAft>
                <a:spcPts val="600"/>
              </a:spcAft>
            </a:pPr>
            <a:r>
              <a:rPr lang="en-US" sz="1400" dirty="0" smtClean="0"/>
              <a:t>Tornado Warning</a:t>
            </a:r>
          </a:p>
          <a:p>
            <a:pPr algn="ctr"/>
            <a:r>
              <a:rPr lang="en-US" sz="1200" dirty="0" smtClean="0"/>
              <a:t>Issued 1527 hrs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00400" y="320040"/>
            <a:ext cx="27432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32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p:cNvPicPr>
            <a:picLocks noChangeAspect="1" noChangeArrowheads="1"/>
          </p:cNvPicPr>
          <p:nvPr/>
        </p:nvPicPr>
        <p:blipFill>
          <a:blip r:embed="rId3" cstate="print"/>
          <a:srcRect/>
          <a:stretch>
            <a:fillRect/>
          </a:stretch>
        </p:blipFill>
        <p:spPr bwMode="auto">
          <a:xfrm>
            <a:off x="0" y="1066801"/>
            <a:ext cx="9144000" cy="4632711"/>
          </a:xfrm>
          <a:prstGeom prst="rect">
            <a:avLst/>
          </a:prstGeom>
          <a:noFill/>
          <a:ln w="9525">
            <a:noFill/>
            <a:miter lim="800000"/>
            <a:headEnd/>
            <a:tailEnd/>
          </a:ln>
        </p:spPr>
      </p:pic>
      <p:sp>
        <p:nvSpPr>
          <p:cNvPr id="3" name="TextBox 2"/>
          <p:cNvSpPr txBox="1"/>
          <p:nvPr/>
        </p:nvSpPr>
        <p:spPr>
          <a:xfrm>
            <a:off x="3363368" y="0"/>
            <a:ext cx="2417265" cy="892552"/>
          </a:xfrm>
          <a:prstGeom prst="rect">
            <a:avLst/>
          </a:prstGeom>
          <a:noFill/>
        </p:spPr>
        <p:txBody>
          <a:bodyPr wrap="none" rtlCol="0">
            <a:spAutoFit/>
          </a:bodyPr>
          <a:lstStyle/>
          <a:p>
            <a:pPr algn="ctr">
              <a:spcAft>
                <a:spcPts val="600"/>
              </a:spcAft>
            </a:pPr>
            <a:r>
              <a:rPr lang="en-US" sz="1600" b="1" dirty="0" smtClean="0">
                <a:solidFill>
                  <a:schemeClr val="bg1"/>
                </a:solidFill>
              </a:rPr>
              <a:t>Appomattox Tornado</a:t>
            </a:r>
          </a:p>
          <a:p>
            <a:pPr algn="ctr">
              <a:spcAft>
                <a:spcPts val="600"/>
              </a:spcAft>
            </a:pPr>
            <a:r>
              <a:rPr lang="en-US" sz="1400" dirty="0" smtClean="0"/>
              <a:t>Severe Thunderstorm Warning</a:t>
            </a:r>
          </a:p>
          <a:p>
            <a:pPr algn="ctr"/>
            <a:r>
              <a:rPr lang="en-US" sz="1200" dirty="0" smtClean="0"/>
              <a:t>Issued 1539 hrs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00400" y="320040"/>
            <a:ext cx="27432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32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p:cNvPicPr>
            <a:picLocks noChangeAspect="1" noChangeArrowheads="1"/>
          </p:cNvPicPr>
          <p:nvPr/>
        </p:nvPicPr>
        <p:blipFill>
          <a:blip r:embed="rId3" cstate="print"/>
          <a:srcRect/>
          <a:stretch>
            <a:fillRect/>
          </a:stretch>
        </p:blipFill>
        <p:spPr bwMode="auto">
          <a:xfrm>
            <a:off x="0" y="1071563"/>
            <a:ext cx="9144000" cy="4623370"/>
          </a:xfrm>
          <a:prstGeom prst="rect">
            <a:avLst/>
          </a:prstGeom>
          <a:noFill/>
          <a:ln w="9525">
            <a:noFill/>
            <a:miter lim="800000"/>
            <a:headEnd/>
            <a:tailEnd/>
          </a:ln>
        </p:spPr>
      </p:pic>
      <p:sp>
        <p:nvSpPr>
          <p:cNvPr id="3" name="TextBox 2"/>
          <p:cNvSpPr txBox="1"/>
          <p:nvPr/>
        </p:nvSpPr>
        <p:spPr>
          <a:xfrm>
            <a:off x="3576054" y="0"/>
            <a:ext cx="1991892" cy="892552"/>
          </a:xfrm>
          <a:prstGeom prst="rect">
            <a:avLst/>
          </a:prstGeom>
          <a:noFill/>
        </p:spPr>
        <p:txBody>
          <a:bodyPr wrap="none" rtlCol="0">
            <a:spAutoFit/>
          </a:bodyPr>
          <a:lstStyle/>
          <a:p>
            <a:pPr algn="ctr">
              <a:spcAft>
                <a:spcPts val="600"/>
              </a:spcAft>
            </a:pPr>
            <a:r>
              <a:rPr lang="en-US" sz="1600" b="1" dirty="0" smtClean="0">
                <a:solidFill>
                  <a:schemeClr val="bg1"/>
                </a:solidFill>
              </a:rPr>
              <a:t>Appomattox Tornado</a:t>
            </a:r>
          </a:p>
          <a:p>
            <a:pPr algn="ctr">
              <a:spcAft>
                <a:spcPts val="600"/>
              </a:spcAft>
            </a:pPr>
            <a:r>
              <a:rPr lang="en-US" sz="1400" dirty="0" smtClean="0"/>
              <a:t>Tornado Warning</a:t>
            </a:r>
          </a:p>
          <a:p>
            <a:pPr algn="ctr"/>
            <a:r>
              <a:rPr lang="en-US" sz="1200" dirty="0" smtClean="0"/>
              <a:t>Issued 1543 hrs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00400" y="320040"/>
            <a:ext cx="27432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32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p:cNvPicPr>
            <a:picLocks noChangeAspect="1" noChangeArrowheads="1"/>
          </p:cNvPicPr>
          <p:nvPr/>
        </p:nvPicPr>
        <p:blipFill>
          <a:blip r:embed="rId3" cstate="print"/>
          <a:srcRect/>
          <a:stretch>
            <a:fillRect/>
          </a:stretch>
        </p:blipFill>
        <p:spPr bwMode="auto">
          <a:xfrm>
            <a:off x="0" y="1062039"/>
            <a:ext cx="9144000" cy="4642051"/>
          </a:xfrm>
          <a:prstGeom prst="rect">
            <a:avLst/>
          </a:prstGeom>
          <a:noFill/>
          <a:ln w="9525">
            <a:noFill/>
            <a:miter lim="800000"/>
            <a:headEnd/>
            <a:tailEnd/>
          </a:ln>
        </p:spPr>
      </p:pic>
      <p:sp>
        <p:nvSpPr>
          <p:cNvPr id="3" name="TextBox 2"/>
          <p:cNvSpPr txBox="1"/>
          <p:nvPr/>
        </p:nvSpPr>
        <p:spPr>
          <a:xfrm>
            <a:off x="3576056" y="0"/>
            <a:ext cx="1991891" cy="892552"/>
          </a:xfrm>
          <a:prstGeom prst="rect">
            <a:avLst/>
          </a:prstGeom>
          <a:noFill/>
        </p:spPr>
        <p:txBody>
          <a:bodyPr wrap="none" rtlCol="0">
            <a:spAutoFit/>
          </a:bodyPr>
          <a:lstStyle/>
          <a:p>
            <a:pPr algn="ctr">
              <a:spcAft>
                <a:spcPts val="600"/>
              </a:spcAft>
            </a:pPr>
            <a:r>
              <a:rPr lang="en-US" sz="1600" b="1" dirty="0" smtClean="0">
                <a:solidFill>
                  <a:schemeClr val="bg1"/>
                </a:solidFill>
              </a:rPr>
              <a:t>Appomattox Tornado</a:t>
            </a:r>
          </a:p>
          <a:p>
            <a:pPr algn="ctr">
              <a:spcAft>
                <a:spcPts val="600"/>
              </a:spcAft>
            </a:pPr>
            <a:r>
              <a:rPr lang="en-US" sz="1400" dirty="0" smtClean="0"/>
              <a:t>Tornado Warning</a:t>
            </a:r>
          </a:p>
          <a:p>
            <a:pPr algn="ctr"/>
            <a:r>
              <a:rPr lang="en-US" sz="1200" dirty="0" smtClean="0"/>
              <a:t>Issued 1545 hrs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4"/>
          <p:cNvSpPr>
            <a:spLocks noGrp="1"/>
          </p:cNvSpPr>
          <p:nvPr>
            <p:ph type="title"/>
          </p:nvPr>
        </p:nvSpPr>
        <p:spPr>
          <a:xfrm>
            <a:off x="457200" y="274638"/>
            <a:ext cx="8229600" cy="6278562"/>
          </a:xfrm>
        </p:spPr>
        <p:txBody>
          <a:bodyPr/>
          <a:lstStyle/>
          <a:p>
            <a:pPr eaLnBrk="1" hangingPunct="1"/>
            <a:r>
              <a:rPr lang="en-US" b="1" smtClean="0"/>
              <a:t>February 24</a:t>
            </a:r>
            <a:r>
              <a:rPr lang="en-US" b="1" baseline="30000" smtClean="0"/>
              <a:t>th</a:t>
            </a:r>
            <a:r>
              <a:rPr lang="en-US" b="1" smtClean="0"/>
              <a:t>, 2016 Appomattox Tornado Timeline and Facts</a:t>
            </a:r>
            <a:r>
              <a:rPr lang="en-US" smtClean="0"/>
              <a:t/>
            </a:r>
            <a:br>
              <a:rPr lang="en-US" smtClean="0"/>
            </a:br>
            <a:r>
              <a:rPr lang="en-US" smtClean="0"/>
              <a:t>Tornado Watch #25 issued at 1:45 PM EST effective until 9 PM EST</a:t>
            </a:r>
            <a:br>
              <a:rPr lang="en-US" smtClean="0"/>
            </a:br>
            <a:r>
              <a:rPr lang="en-US" smtClean="0"/>
              <a:t>Tornado Warning #4  issued at 3:27 PM EST and specifically mentioned Evergreen in the path track:</a:t>
            </a:r>
            <a:br>
              <a:rPr lang="en-US" smtClean="0"/>
            </a:br>
            <a:endParaRPr lang="en-U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rtlCol="0">
            <a:normAutofit fontScale="90000"/>
          </a:bodyPr>
          <a:lstStyle/>
          <a:p>
            <a:pPr eaLnBrk="1" fontAlgn="auto" hangingPunct="1">
              <a:spcAft>
                <a:spcPts val="0"/>
              </a:spcAft>
              <a:defRPr/>
            </a:pPr>
            <a:r>
              <a:rPr lang="en-US" sz="3300" dirty="0" smtClean="0"/>
              <a:t>The tornado touched down at 3:29 PM near the Campbell/Appomattox County line and was on the ground for 17.1 miles, lifting near the Appomattox/Buckingham County line at 3:44 PM.</a:t>
            </a:r>
            <a:br>
              <a:rPr lang="en-US" sz="3300" dirty="0" smtClean="0"/>
            </a:br>
            <a:r>
              <a:rPr lang="en-US" sz="3300" dirty="0" smtClean="0"/>
              <a:t>First EF3 (138-167 MPH) tornado in February in the Blacksburg forecast area.</a:t>
            </a:r>
            <a:br>
              <a:rPr lang="en-US" sz="3300" dirty="0" smtClean="0"/>
            </a:br>
            <a:r>
              <a:rPr lang="en-US" sz="3300" dirty="0" smtClean="0"/>
              <a:t>Before 2/24/16, there had been only six February tornadoes in the Blacksburg forecast area.</a:t>
            </a:r>
            <a:br>
              <a:rPr lang="en-US" sz="3300" dirty="0" smtClean="0"/>
            </a:br>
            <a:r>
              <a:rPr lang="en-US" sz="3300" dirty="0" smtClean="0"/>
              <a:t>Since 1950 there were only six confirmed tornadoes rated EF3 or higher in the Blacksburg forecast area.  The 2016 Appomattox County tornado is #7.</a:t>
            </a: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274638"/>
            <a:ext cx="8229600" cy="6278562"/>
          </a:xfrm>
        </p:spPr>
        <p:txBody>
          <a:bodyPr/>
          <a:lstStyle/>
          <a:p>
            <a:pPr eaLnBrk="1" hangingPunct="1"/>
            <a:r>
              <a:rPr lang="en-US" smtClean="0"/>
              <a:t>This event was the first time a rare “debris ball” signature was observed on the NWS Blacksburg dual pol radar data, indicating debris lofted several thousand feet into the air.</a:t>
            </a:r>
            <a:br>
              <a:rPr lang="en-US" smtClean="0"/>
            </a:br>
            <a:endParaRPr lang="en-US"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76275" y="776288"/>
            <a:ext cx="7791450" cy="5305425"/>
          </a:xfrm>
          <a:prstGeom prst="rect">
            <a:avLst/>
          </a:prstGeom>
          <a:noFill/>
          <a:ln w="9525">
            <a:noFill/>
            <a:miter lim="800000"/>
            <a:headEnd/>
            <a:tailEnd/>
          </a:ln>
        </p:spPr>
      </p:pic>
      <p:sp>
        <p:nvSpPr>
          <p:cNvPr id="3" name="TextBox 2"/>
          <p:cNvSpPr txBox="1"/>
          <p:nvPr/>
        </p:nvSpPr>
        <p:spPr>
          <a:xfrm>
            <a:off x="3365356" y="0"/>
            <a:ext cx="2413289" cy="677108"/>
          </a:xfrm>
          <a:prstGeom prst="rect">
            <a:avLst/>
          </a:prstGeom>
          <a:noFill/>
        </p:spPr>
        <p:txBody>
          <a:bodyPr wrap="none" rtlCol="0">
            <a:spAutoFit/>
          </a:bodyPr>
          <a:lstStyle/>
          <a:p>
            <a:pPr algn="ctr"/>
            <a:r>
              <a:rPr lang="en-US" sz="1400" b="1" dirty="0" smtClean="0"/>
              <a:t>Day 2 SPC Convective Outlook</a:t>
            </a:r>
          </a:p>
          <a:p>
            <a:pPr algn="ctr"/>
            <a:r>
              <a:rPr lang="en-US" sz="1200" dirty="0" smtClean="0"/>
              <a:t>Issued 02/23/2016 0201</a:t>
            </a:r>
          </a:p>
          <a:p>
            <a:pPr algn="ctr"/>
            <a:r>
              <a:rPr lang="en-US" sz="1200" dirty="0" smtClean="0"/>
              <a:t>Effective 02/24/2016 0700</a:t>
            </a:r>
            <a:endParaRPr lang="en-US" sz="1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title"/>
          </p:nvPr>
        </p:nvSpPr>
        <p:spPr/>
        <p:txBody>
          <a:bodyPr/>
          <a:lstStyle/>
          <a:p>
            <a:r>
              <a:rPr lang="en-US" smtClean="0"/>
              <a:t>Tornado Track</a:t>
            </a:r>
          </a:p>
        </p:txBody>
      </p:sp>
      <p:pic>
        <p:nvPicPr>
          <p:cNvPr id="6147" name="Content Placeholder 6" descr="AppomattoxTornadoTrack.png"/>
          <p:cNvPicPr>
            <a:picLocks noGrp="1" noChangeAspect="1"/>
          </p:cNvPicPr>
          <p:nvPr>
            <p:ph idx="1"/>
          </p:nvPr>
        </p:nvPicPr>
        <p:blipFill>
          <a:blip r:embed="rId2" cstate="print"/>
          <a:srcRect/>
          <a:stretch>
            <a:fillRect/>
          </a:stretch>
        </p:blipFill>
        <p:spPr>
          <a:xfrm>
            <a:off x="838200" y="1143000"/>
            <a:ext cx="7924800" cy="54102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p:cNvSpPr>
          <p:nvPr>
            <p:ph type="title"/>
          </p:nvPr>
        </p:nvSpPr>
        <p:spPr/>
        <p:txBody>
          <a:bodyPr/>
          <a:lstStyle/>
          <a:p>
            <a:r>
              <a:rPr lang="en-US" smtClean="0"/>
              <a:t>Tornado Debris Ball - Appomattox</a:t>
            </a:r>
          </a:p>
        </p:txBody>
      </p:sp>
      <p:pic>
        <p:nvPicPr>
          <p:cNvPr id="7171" name="Content Placeholder 4" descr="Tornado debris ball.gif"/>
          <p:cNvPicPr>
            <a:picLocks noGrp="1" noChangeAspect="1"/>
          </p:cNvPicPr>
          <p:nvPr>
            <p:ph idx="1"/>
          </p:nvPr>
        </p:nvPicPr>
        <p:blipFill>
          <a:blip r:embed="rId2" cstate="print"/>
          <a:srcRect/>
          <a:stretch>
            <a:fillRect/>
          </a:stretch>
        </p:blipFill>
        <p:spPr>
          <a:xfrm>
            <a:off x="571500" y="1728788"/>
            <a:ext cx="8001000" cy="426720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rtlCol="0">
            <a:normAutofit fontScale="90000"/>
          </a:bodyPr>
          <a:lstStyle/>
          <a:p>
            <a:pPr eaLnBrk="1" fontAlgn="auto" hangingPunct="1">
              <a:spcAft>
                <a:spcPts val="0"/>
              </a:spcAft>
              <a:defRPr/>
            </a:pPr>
            <a:r>
              <a:rPr lang="en-US" sz="4000" dirty="0" smtClean="0"/>
              <a:t/>
            </a:r>
            <a:br>
              <a:rPr lang="en-US" sz="4000" dirty="0" smtClean="0"/>
            </a:br>
            <a:r>
              <a:rPr lang="en-US" sz="4000" dirty="0" smtClean="0"/>
              <a:t>This was the first event where NWS Blacksburg used unmanned aerial vehicles (UAV’s) to survey storm damage.  This information resulted in nearly four additional miles of path length added to the initial ground survey.</a:t>
            </a:r>
            <a:br>
              <a:rPr lang="en-US" sz="4000" dirty="0" smtClean="0"/>
            </a:br>
            <a:r>
              <a:rPr lang="en-US" sz="4000" dirty="0" smtClean="0"/>
              <a:t>A special thank you to Appomattox County Emergency Management, VDEM, and the Central Virginia All-Hazards Incident Management Team for their assistance with the storm survey.</a:t>
            </a: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ctrTitle"/>
          </p:nvPr>
        </p:nvSpPr>
        <p:spPr>
          <a:xfrm>
            <a:off x="685800" y="609600"/>
            <a:ext cx="7772400" cy="1295400"/>
          </a:xfrm>
        </p:spPr>
        <p:txBody>
          <a:bodyPr/>
          <a:lstStyle/>
          <a:p>
            <a:pPr eaLnBrk="1" hangingPunct="1"/>
            <a:r>
              <a:rPr lang="en-US" smtClean="0"/>
              <a:t>RESPONSE</a:t>
            </a:r>
          </a:p>
        </p:txBody>
      </p:sp>
      <p:sp>
        <p:nvSpPr>
          <p:cNvPr id="4" name="Subtitle 3"/>
          <p:cNvSpPr>
            <a:spLocks noGrp="1"/>
          </p:cNvSpPr>
          <p:nvPr>
            <p:ph type="subTitle" idx="1"/>
          </p:nvPr>
        </p:nvSpPr>
        <p:spPr>
          <a:xfrm>
            <a:off x="1371600" y="1828800"/>
            <a:ext cx="6400800" cy="3810000"/>
          </a:xfrm>
        </p:spPr>
        <p:txBody>
          <a:bodyPr/>
          <a:lstStyle/>
          <a:p>
            <a:pPr eaLnBrk="1" hangingPunct="1">
              <a:buFont typeface="Arial" pitchFamily="34" charset="0"/>
              <a:buChar char="•"/>
              <a:defRPr/>
            </a:pPr>
            <a:r>
              <a:rPr lang="en-US" dirty="0" smtClean="0">
                <a:solidFill>
                  <a:schemeClr val="tx1"/>
                </a:solidFill>
              </a:rPr>
              <a:t>Rapid response of local fire, EMS, and law enforcement</a:t>
            </a:r>
          </a:p>
          <a:p>
            <a:pPr eaLnBrk="1" hangingPunct="1">
              <a:buFont typeface="Arial" pitchFamily="34" charset="0"/>
              <a:buChar char="•"/>
              <a:defRPr/>
            </a:pPr>
            <a:r>
              <a:rPr lang="en-US" dirty="0" smtClean="0">
                <a:solidFill>
                  <a:schemeClr val="tx1"/>
                </a:solidFill>
              </a:rPr>
              <a:t>Worked endless hours confirming there was no further missing citizens</a:t>
            </a:r>
          </a:p>
          <a:p>
            <a:pPr eaLnBrk="1" hangingPunct="1">
              <a:buFont typeface="Arial" pitchFamily="34" charset="0"/>
              <a:buChar char="•"/>
              <a:defRPr/>
            </a:pPr>
            <a:r>
              <a:rPr lang="en-US" dirty="0" smtClean="0">
                <a:solidFill>
                  <a:schemeClr val="tx1"/>
                </a:solidFill>
              </a:rPr>
              <a:t>Fast response from VDEM, VDOT, power companies, and NGOs </a:t>
            </a:r>
          </a:p>
          <a:p>
            <a:pPr eaLnBrk="1" hangingPunct="1">
              <a:defRPr/>
            </a:pP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a:xfrm>
            <a:off x="685800" y="304800"/>
            <a:ext cx="7772400" cy="914400"/>
          </a:xfrm>
        </p:spPr>
        <p:txBody>
          <a:bodyPr/>
          <a:lstStyle/>
          <a:p>
            <a:pPr eaLnBrk="1" hangingPunct="1"/>
            <a:r>
              <a:rPr lang="en-US" smtClean="0"/>
              <a:t>AREAS TO DISCUSS</a:t>
            </a:r>
          </a:p>
        </p:txBody>
      </p:sp>
      <p:sp>
        <p:nvSpPr>
          <p:cNvPr id="10243" name="Subtitle 3"/>
          <p:cNvSpPr>
            <a:spLocks noGrp="1"/>
          </p:cNvSpPr>
          <p:nvPr>
            <p:ph type="subTitle" idx="1"/>
          </p:nvPr>
        </p:nvSpPr>
        <p:spPr>
          <a:xfrm>
            <a:off x="1371600" y="1600200"/>
            <a:ext cx="6400800" cy="4572000"/>
          </a:xfrm>
        </p:spPr>
        <p:txBody>
          <a:bodyPr>
            <a:normAutofit lnSpcReduction="10000"/>
          </a:bodyPr>
          <a:lstStyle/>
          <a:p>
            <a:pPr eaLnBrk="1" hangingPunct="1">
              <a:buFont typeface="Arial" charset="0"/>
              <a:buChar char="•"/>
            </a:pPr>
            <a:r>
              <a:rPr lang="en-US" smtClean="0">
                <a:solidFill>
                  <a:schemeClr val="tx1"/>
                </a:solidFill>
              </a:rPr>
              <a:t>911 calls and response</a:t>
            </a:r>
          </a:p>
          <a:p>
            <a:pPr eaLnBrk="1" hangingPunct="1">
              <a:buFont typeface="Arial" charset="0"/>
              <a:buChar char="•"/>
            </a:pPr>
            <a:r>
              <a:rPr lang="en-US" smtClean="0">
                <a:solidFill>
                  <a:schemeClr val="tx1"/>
                </a:solidFill>
              </a:rPr>
              <a:t>Damage Assessment</a:t>
            </a:r>
          </a:p>
          <a:p>
            <a:pPr eaLnBrk="1" hangingPunct="1">
              <a:buFont typeface="Arial" charset="0"/>
              <a:buChar char="•"/>
            </a:pPr>
            <a:r>
              <a:rPr lang="en-US" smtClean="0">
                <a:solidFill>
                  <a:schemeClr val="tx1"/>
                </a:solidFill>
              </a:rPr>
              <a:t>Volunteer Management</a:t>
            </a:r>
          </a:p>
          <a:p>
            <a:pPr eaLnBrk="1" hangingPunct="1">
              <a:buFont typeface="Arial" charset="0"/>
              <a:buChar char="•"/>
            </a:pPr>
            <a:r>
              <a:rPr lang="en-US" smtClean="0">
                <a:solidFill>
                  <a:schemeClr val="tx1"/>
                </a:solidFill>
              </a:rPr>
              <a:t>Debris Management</a:t>
            </a:r>
          </a:p>
          <a:p>
            <a:pPr eaLnBrk="1" hangingPunct="1">
              <a:buFont typeface="Arial" charset="0"/>
              <a:buChar char="•"/>
            </a:pPr>
            <a:r>
              <a:rPr lang="en-US" smtClean="0">
                <a:solidFill>
                  <a:schemeClr val="tx1"/>
                </a:solidFill>
              </a:rPr>
              <a:t>Donation Management</a:t>
            </a:r>
          </a:p>
          <a:p>
            <a:pPr eaLnBrk="1" hangingPunct="1">
              <a:buFont typeface="Arial" charset="0"/>
              <a:buChar char="•"/>
            </a:pPr>
            <a:r>
              <a:rPr lang="en-US" smtClean="0">
                <a:solidFill>
                  <a:schemeClr val="tx1"/>
                </a:solidFill>
              </a:rPr>
              <a:t>Short and Long Term Housing</a:t>
            </a:r>
          </a:p>
          <a:p>
            <a:pPr eaLnBrk="1" hangingPunct="1">
              <a:buFont typeface="Arial" charset="0"/>
              <a:buChar char="•"/>
            </a:pPr>
            <a:r>
              <a:rPr lang="en-US" smtClean="0">
                <a:solidFill>
                  <a:schemeClr val="tx1"/>
                </a:solidFill>
              </a:rPr>
              <a:t>Long Term Recovery Group</a:t>
            </a:r>
          </a:p>
          <a:p>
            <a:pPr eaLnBrk="1" hangingPunct="1">
              <a:buFont typeface="Arial" charset="0"/>
              <a:buChar char="•"/>
            </a:pPr>
            <a:r>
              <a:rPr lang="en-US" smtClean="0">
                <a:solidFill>
                  <a:schemeClr val="tx1"/>
                </a:solidFill>
              </a:rPr>
              <a:t>Resiliency </a:t>
            </a:r>
          </a:p>
          <a:p>
            <a:pPr eaLnBrk="1" hangingPunct="1"/>
            <a:endParaRPr lang="en-US" smtClean="0">
              <a:solidFill>
                <a:schemeClr val="tx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Contacts</a:t>
            </a:r>
          </a:p>
        </p:txBody>
      </p:sp>
      <p:sp>
        <p:nvSpPr>
          <p:cNvPr id="11267" name="Content Placeholder 2"/>
          <p:cNvSpPr>
            <a:spLocks noGrp="1"/>
          </p:cNvSpPr>
          <p:nvPr>
            <p:ph idx="1"/>
          </p:nvPr>
        </p:nvSpPr>
        <p:spPr/>
        <p:txBody>
          <a:bodyPr/>
          <a:lstStyle/>
          <a:p>
            <a:pPr algn="ctr"/>
            <a:r>
              <a:rPr lang="en-US" sz="2800" dirty="0" smtClean="0"/>
              <a:t>Bobby Wingfield: Appomattox County’s Emergency Manager</a:t>
            </a:r>
          </a:p>
          <a:p>
            <a:pPr lvl="2" algn="ctr"/>
            <a:r>
              <a:rPr lang="en-US" sz="2800" dirty="0" smtClean="0">
                <a:hlinkClick r:id="rId2"/>
              </a:rPr>
              <a:t>Bobby.wingfield@appomattoxcountyva.gov</a:t>
            </a:r>
            <a:endParaRPr lang="en-US" sz="2800" dirty="0" smtClean="0"/>
          </a:p>
          <a:p>
            <a:pPr lvl="2" algn="ctr"/>
            <a:r>
              <a:rPr lang="en-US" sz="2800" dirty="0" smtClean="0"/>
              <a:t>(434) 352-3950</a:t>
            </a:r>
          </a:p>
          <a:p>
            <a:pPr lvl="2" algn="ctr">
              <a:buFont typeface="Arial" charset="0"/>
              <a:buNone/>
            </a:pPr>
            <a:endParaRPr lang="en-US" sz="2800" dirty="0" smtClean="0"/>
          </a:p>
          <a:p>
            <a:pPr lvl="2" algn="ctr"/>
            <a:r>
              <a:rPr lang="en-US" sz="2800" dirty="0" smtClean="0"/>
              <a:t>Gene Stewart: Chief Regional Coordinator, Region 3</a:t>
            </a:r>
          </a:p>
          <a:p>
            <a:pPr lvl="2" algn="ctr"/>
            <a:r>
              <a:rPr lang="en-US" sz="2800" dirty="0" smtClean="0">
                <a:hlinkClick r:id="rId3"/>
              </a:rPr>
              <a:t>Gene.stewart@vdem.virginia.gov</a:t>
            </a:r>
            <a:endParaRPr lang="en-US" sz="2800" dirty="0" smtClean="0"/>
          </a:p>
          <a:p>
            <a:pPr lvl="2" algn="ctr"/>
            <a:r>
              <a:rPr lang="en-US" sz="2800" dirty="0" smtClean="0"/>
              <a:t>(540) 383-5126</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676275" y="771525"/>
            <a:ext cx="7791450" cy="5314950"/>
          </a:xfrm>
          <a:prstGeom prst="rect">
            <a:avLst/>
          </a:prstGeom>
          <a:noFill/>
          <a:ln w="9525">
            <a:noFill/>
            <a:miter lim="800000"/>
            <a:headEnd/>
            <a:tailEnd/>
          </a:ln>
        </p:spPr>
      </p:pic>
      <p:sp>
        <p:nvSpPr>
          <p:cNvPr id="3" name="TextBox 2"/>
          <p:cNvSpPr txBox="1"/>
          <p:nvPr/>
        </p:nvSpPr>
        <p:spPr>
          <a:xfrm>
            <a:off x="3365356" y="0"/>
            <a:ext cx="2413289" cy="677108"/>
          </a:xfrm>
          <a:prstGeom prst="rect">
            <a:avLst/>
          </a:prstGeom>
          <a:noFill/>
        </p:spPr>
        <p:txBody>
          <a:bodyPr wrap="none" rtlCol="0">
            <a:spAutoFit/>
          </a:bodyPr>
          <a:lstStyle/>
          <a:p>
            <a:pPr algn="ctr"/>
            <a:r>
              <a:rPr lang="en-US" sz="1400" b="1" dirty="0" smtClean="0"/>
              <a:t>Day 2 SPC Convective Outlook</a:t>
            </a:r>
          </a:p>
          <a:p>
            <a:pPr algn="ctr"/>
            <a:r>
              <a:rPr lang="en-US" sz="1200" dirty="0" smtClean="0"/>
              <a:t>Issued 02/28/2016 1226</a:t>
            </a:r>
          </a:p>
          <a:p>
            <a:pPr algn="ctr"/>
            <a:r>
              <a:rPr lang="en-US" sz="1200" dirty="0" smtClean="0"/>
              <a:t>Effective 02/24/2016 0700</a:t>
            </a:r>
            <a:endParaRPr lang="en-US" sz="1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671513" y="776288"/>
            <a:ext cx="7800975" cy="5305425"/>
          </a:xfrm>
          <a:prstGeom prst="rect">
            <a:avLst/>
          </a:prstGeom>
          <a:noFill/>
          <a:ln w="9525">
            <a:noFill/>
            <a:miter lim="800000"/>
            <a:headEnd/>
            <a:tailEnd/>
          </a:ln>
        </p:spPr>
      </p:pic>
      <p:sp>
        <p:nvSpPr>
          <p:cNvPr id="3" name="TextBox 2"/>
          <p:cNvSpPr txBox="1"/>
          <p:nvPr/>
        </p:nvSpPr>
        <p:spPr>
          <a:xfrm>
            <a:off x="3365356" y="0"/>
            <a:ext cx="2413289" cy="677108"/>
          </a:xfrm>
          <a:prstGeom prst="rect">
            <a:avLst/>
          </a:prstGeom>
          <a:noFill/>
        </p:spPr>
        <p:txBody>
          <a:bodyPr wrap="none" rtlCol="0">
            <a:spAutoFit/>
          </a:bodyPr>
          <a:lstStyle/>
          <a:p>
            <a:pPr algn="ctr"/>
            <a:r>
              <a:rPr lang="en-US" sz="1400" b="1" dirty="0" smtClean="0"/>
              <a:t>Day 1 SPC Convective Outlook</a:t>
            </a:r>
          </a:p>
          <a:p>
            <a:pPr algn="ctr"/>
            <a:r>
              <a:rPr lang="en-US" sz="1200" dirty="0" smtClean="0"/>
              <a:t>Issued 02/24/2016 0143</a:t>
            </a:r>
          </a:p>
          <a:p>
            <a:pPr algn="ctr"/>
            <a:r>
              <a:rPr lang="en-US" sz="1200" dirty="0" smtClean="0"/>
              <a:t>Effective 02/24/2016 0700</a:t>
            </a:r>
            <a:endParaRPr lang="en-US"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1223963" y="909638"/>
            <a:ext cx="6696075" cy="5038725"/>
          </a:xfrm>
          <a:prstGeom prst="rect">
            <a:avLst/>
          </a:prstGeom>
          <a:noFill/>
          <a:ln w="9525">
            <a:noFill/>
            <a:miter lim="800000"/>
            <a:headEnd/>
            <a:tailEnd/>
          </a:ln>
        </p:spPr>
      </p:pic>
      <p:sp>
        <p:nvSpPr>
          <p:cNvPr id="3" name="TextBox 2"/>
          <p:cNvSpPr txBox="1"/>
          <p:nvPr/>
        </p:nvSpPr>
        <p:spPr>
          <a:xfrm>
            <a:off x="2362200" y="457200"/>
            <a:ext cx="3652988" cy="369332"/>
          </a:xfrm>
          <a:prstGeom prst="rect">
            <a:avLst/>
          </a:prstGeom>
          <a:noFill/>
        </p:spPr>
        <p:txBody>
          <a:bodyPr wrap="none" rtlCol="0">
            <a:spAutoFit/>
          </a:bodyPr>
          <a:lstStyle/>
          <a:p>
            <a:r>
              <a:rPr lang="en-US" dirty="0" smtClean="0"/>
              <a:t>Sent by Bill Sammler at 0849 on 2/24</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671513" y="771525"/>
            <a:ext cx="7800975" cy="5314950"/>
          </a:xfrm>
          <a:prstGeom prst="rect">
            <a:avLst/>
          </a:prstGeom>
          <a:noFill/>
          <a:ln w="9525">
            <a:noFill/>
            <a:miter lim="800000"/>
            <a:headEnd/>
            <a:tailEnd/>
          </a:ln>
        </p:spPr>
      </p:pic>
      <p:sp>
        <p:nvSpPr>
          <p:cNvPr id="3" name="TextBox 2"/>
          <p:cNvSpPr txBox="1"/>
          <p:nvPr/>
        </p:nvSpPr>
        <p:spPr>
          <a:xfrm>
            <a:off x="3365356" y="0"/>
            <a:ext cx="2413289" cy="677108"/>
          </a:xfrm>
          <a:prstGeom prst="rect">
            <a:avLst/>
          </a:prstGeom>
          <a:noFill/>
        </p:spPr>
        <p:txBody>
          <a:bodyPr wrap="none" rtlCol="0">
            <a:spAutoFit/>
          </a:bodyPr>
          <a:lstStyle/>
          <a:p>
            <a:pPr algn="ctr"/>
            <a:r>
              <a:rPr lang="en-US" sz="1400" b="1" dirty="0" smtClean="0"/>
              <a:t>Day 1 SPC Convective Outlook</a:t>
            </a:r>
          </a:p>
          <a:p>
            <a:pPr algn="ctr"/>
            <a:r>
              <a:rPr lang="en-US" sz="1200" dirty="0" smtClean="0"/>
              <a:t>Issued 02/24/2016 1135</a:t>
            </a:r>
          </a:p>
          <a:p>
            <a:pPr algn="ctr"/>
            <a:r>
              <a:rPr lang="en-US" sz="1200" dirty="0" smtClean="0"/>
              <a:t>Effective 02/24/2016 1130</a:t>
            </a:r>
            <a:endParaRPr 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457200"/>
            <a:ext cx="3652988" cy="369332"/>
          </a:xfrm>
          <a:prstGeom prst="rect">
            <a:avLst/>
          </a:prstGeom>
          <a:noFill/>
        </p:spPr>
        <p:txBody>
          <a:bodyPr wrap="none" rtlCol="0">
            <a:spAutoFit/>
          </a:bodyPr>
          <a:lstStyle/>
          <a:p>
            <a:r>
              <a:rPr lang="en-US" dirty="0" smtClean="0"/>
              <a:t>Sent by Bill Sammler at 1230 on 2/24</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225296" y="914400"/>
            <a:ext cx="6713125" cy="50383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28825" y="1085850"/>
            <a:ext cx="5086350" cy="4686300"/>
            <a:chOff x="2028825" y="1085850"/>
            <a:chExt cx="5086350" cy="4686300"/>
          </a:xfrm>
        </p:grpSpPr>
        <p:pic>
          <p:nvPicPr>
            <p:cNvPr id="7173" name="Picture 5"/>
            <p:cNvPicPr>
              <a:picLocks noChangeAspect="1" noChangeArrowheads="1"/>
            </p:cNvPicPr>
            <p:nvPr/>
          </p:nvPicPr>
          <p:blipFill>
            <a:blip r:embed="rId3" cstate="print"/>
            <a:srcRect/>
            <a:stretch>
              <a:fillRect/>
            </a:stretch>
          </p:blipFill>
          <p:spPr bwMode="auto">
            <a:xfrm>
              <a:off x="2028825" y="1085850"/>
              <a:ext cx="5086350" cy="4686300"/>
            </a:xfrm>
            <a:prstGeom prst="rect">
              <a:avLst/>
            </a:prstGeom>
            <a:noFill/>
            <a:ln w="9525">
              <a:noFill/>
              <a:miter lim="800000"/>
              <a:headEnd/>
              <a:tailEnd/>
            </a:ln>
          </p:spPr>
        </p:pic>
        <p:sp>
          <p:nvSpPr>
            <p:cNvPr id="8" name="Freeform 7"/>
            <p:cNvSpPr/>
            <p:nvPr/>
          </p:nvSpPr>
          <p:spPr>
            <a:xfrm>
              <a:off x="3957638" y="2600325"/>
              <a:ext cx="1423987" cy="1166813"/>
            </a:xfrm>
            <a:custGeom>
              <a:avLst/>
              <a:gdLst>
                <a:gd name="connsiteX0" fmla="*/ 238125 w 1423987"/>
                <a:gd name="connsiteY0" fmla="*/ 266700 h 1166813"/>
                <a:gd name="connsiteX1" fmla="*/ 1423987 w 1423987"/>
                <a:gd name="connsiteY1" fmla="*/ 0 h 1166813"/>
                <a:gd name="connsiteX2" fmla="*/ 1181100 w 1423987"/>
                <a:gd name="connsiteY2" fmla="*/ 904875 h 1166813"/>
                <a:gd name="connsiteX3" fmla="*/ 0 w 1423987"/>
                <a:gd name="connsiteY3" fmla="*/ 1166813 h 1166813"/>
                <a:gd name="connsiteX4" fmla="*/ 238125 w 1423987"/>
                <a:gd name="connsiteY4" fmla="*/ 266700 h 1166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987" h="1166813">
                  <a:moveTo>
                    <a:pt x="238125" y="266700"/>
                  </a:moveTo>
                  <a:lnTo>
                    <a:pt x="1423987" y="0"/>
                  </a:lnTo>
                  <a:lnTo>
                    <a:pt x="1181100" y="904875"/>
                  </a:lnTo>
                  <a:lnTo>
                    <a:pt x="0" y="1166813"/>
                  </a:lnTo>
                  <a:lnTo>
                    <a:pt x="238125" y="26670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4524</TotalTime>
  <Words>1741</Words>
  <Application>Microsoft Office PowerPoint</Application>
  <PresentationFormat>On-screen Show (4:3)</PresentationFormat>
  <Paragraphs>258</Paragraphs>
  <Slides>35</Slides>
  <Notes>19</Notes>
  <HiddenSlides>7</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February 24, 2016 Tornadoes</vt:lpstr>
      <vt:lpstr>Slide 23</vt:lpstr>
      <vt:lpstr>Slide 24</vt:lpstr>
      <vt:lpstr>Slide 25</vt:lpstr>
      <vt:lpstr>Slide 26</vt:lpstr>
      <vt:lpstr>February 24th, 2016 Appomattox Tornado Timeline and Facts Tornado Watch #25 issued at 1:45 PM EST effective until 9 PM EST Tornado Warning #4  issued at 3:27 PM EST and specifically mentioned Evergreen in the path track: </vt:lpstr>
      <vt:lpstr>The tornado touched down at 3:29 PM near the Campbell/Appomattox County line and was on the ground for 17.1 miles, lifting near the Appomattox/Buckingham County line at 3:44 PM. First EF3 (138-167 MPH) tornado in February in the Blacksburg forecast area. Before 2/24/16, there had been only six February tornadoes in the Blacksburg forecast area. Since 1950 there were only six confirmed tornadoes rated EF3 or higher in the Blacksburg forecast area.  The 2016 Appomattox County tornado is #7. </vt:lpstr>
      <vt:lpstr>This event was the first time a rare “debris ball” signature was observed on the NWS Blacksburg dual pol radar data, indicating debris lofted several thousand feet into the air. </vt:lpstr>
      <vt:lpstr>Tornado Track</vt:lpstr>
      <vt:lpstr>Tornado Debris Ball - Appomattox</vt:lpstr>
      <vt:lpstr> This was the first event where NWS Blacksburg used unmanned aerial vehicles (UAV’s) to survey storm damage.  This information resulted in nearly four additional miles of path length added to the initial ground survey. A special thank you to Appomattox County Emergency Management, VDEM, and the Central Virginia All-Hazards Incident Management Team for their assistance with the storm survey. </vt:lpstr>
      <vt:lpstr>RESPONSE</vt:lpstr>
      <vt:lpstr>AREAS TO DISCUSS</vt:lpstr>
      <vt:lpstr>Contacts</vt:lpstr>
    </vt:vector>
  </TitlesOfParts>
  <Company>Virginia IT Infrastructure Partnership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Bruce Sterling</dc:creator>
  <cp:lastModifiedBy>Bruce Sterling</cp:lastModifiedBy>
  <cp:revision>122</cp:revision>
  <dcterms:created xsi:type="dcterms:W3CDTF">2016-09-15T22:23:53Z</dcterms:created>
  <dcterms:modified xsi:type="dcterms:W3CDTF">2016-09-28T15:19:35Z</dcterms:modified>
</cp:coreProperties>
</file>